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heme/themeOverride3.xml" ContentType="application/vnd.openxmlformats-officedocument.themeOverr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1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theme/themeOverride4.xml" ContentType="application/vnd.openxmlformats-officedocument.themeOverride+xml"/>
  <Override PartName="/ppt/charts/chart23.xml" ContentType="application/vnd.openxmlformats-officedocument.drawingml.chart+xml"/>
  <Override PartName="/ppt/theme/themeOverride5.xml" ContentType="application/vnd.openxmlformats-officedocument.themeOverride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notesSlides/notesSlide2.xml" ContentType="application/vnd.openxmlformats-officedocument.presentationml.notesSlide+xml"/>
  <Override PartName="/ppt/charts/chart29.xml" ContentType="application/vnd.openxmlformats-officedocument.drawingml.chart+xml"/>
  <Override PartName="/ppt/notesSlides/notesSlide3.xml" ContentType="application/vnd.openxmlformats-officedocument.presentationml.notesSlide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theme/themeOverride6.xml" ContentType="application/vnd.openxmlformats-officedocument.themeOverride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90" r:id="rId14"/>
    <p:sldId id="271" r:id="rId15"/>
    <p:sldId id="291" r:id="rId16"/>
    <p:sldId id="292" r:id="rId17"/>
    <p:sldId id="273" r:id="rId18"/>
    <p:sldId id="274" r:id="rId19"/>
    <p:sldId id="275" r:id="rId20"/>
    <p:sldId id="282" r:id="rId21"/>
    <p:sldId id="283" r:id="rId22"/>
    <p:sldId id="276" r:id="rId23"/>
    <p:sldId id="277" r:id="rId24"/>
    <p:sldId id="293" r:id="rId25"/>
    <p:sldId id="294" r:id="rId26"/>
    <p:sldId id="278" r:id="rId27"/>
    <p:sldId id="279" r:id="rId28"/>
    <p:sldId id="280" r:id="rId29"/>
    <p:sldId id="295" r:id="rId30"/>
    <p:sldId id="296" r:id="rId31"/>
    <p:sldId id="297" r:id="rId32"/>
    <p:sldId id="281" r:id="rId3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94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bro_de_Microsoft_Office_Excel_2007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bro_de_Microsoft_Office_Excel_2007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bro_de_Microsoft_Office_Excel_200710.xlsx"/><Relationship Id="rId1" Type="http://schemas.openxmlformats.org/officeDocument/2006/relationships/themeOverride" Target="../theme/themeOverride3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bro_de_Microsoft_Office_Excel_2007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bro_de_Microsoft_Office_Excel_2007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bro_de_Microsoft_Office_Excel_200713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bro_de_Microsoft_Office_Excel_200714.xlsx"/><Relationship Id="rId1" Type="http://schemas.openxmlformats.org/officeDocument/2006/relationships/image" Target="../media/image10.jpeg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bro_de_Microsoft_Office_Excel_2007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bro_de_Microsoft_Office_Excel_2007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bro_de_Microsoft_Office_Excel_2007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bro_de_Microsoft_Office_Excel_2007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bro_de_Microsoft_Office_Excel_2007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bro_de_Microsoft_Office_Excel_2007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01\pndseit$\grupo\OBSERVATORIO%20COMUN\2.%20Encuesta%20DOMICILIARIA%20EDADES\2013\6.%20FIGURAS%20Y%20TABLAS\10-HERO&#205;NA-INHALABLES%20EDADES%202013_n\13-261%2010-HERO&#205;NA-INHALABLES%20EDADES%202013_n%20Rev3.xls" TargetMode="Externa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bro_de_Microsoft_Office_Excel_200720.xlsx"/><Relationship Id="rId1" Type="http://schemas.openxmlformats.org/officeDocument/2006/relationships/themeOverride" Target="../theme/themeOverride4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bro_de_Microsoft_Office_Excel_200721.xlsx"/><Relationship Id="rId2" Type="http://schemas.openxmlformats.org/officeDocument/2006/relationships/image" Target="../media/image10.jpeg"/><Relationship Id="rId1" Type="http://schemas.openxmlformats.org/officeDocument/2006/relationships/themeOverride" Target="../theme/themeOverride5.xm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bro_de_Microsoft_Office_Excel_200722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bro_de_Microsoft_Office_Excel_200723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bro_de_Microsoft_Office_Excel_200724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bro_de_Microsoft_Office_Excel_200725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bro_de_Microsoft_Office_Excel_200726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bro_de_Microsoft_Office_Excel_200727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bro_de_Microsoft_Office_Excel_20073.xlsx"/><Relationship Id="rId1" Type="http://schemas.openxmlformats.org/officeDocument/2006/relationships/themeOverride" Target="../theme/themeOverride1.xm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bro_de_Microsoft_Office_Excel_200728.xlsx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bro_de_Microsoft_Office_Excel_200729.xlsx"/><Relationship Id="rId1" Type="http://schemas.openxmlformats.org/officeDocument/2006/relationships/themeOverride" Target="../theme/themeOverride6.xm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bro_de_Microsoft_Office_Excel_200730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bro_de_Microsoft_Office_Excel_200731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bro_de_Microsoft_Office_Excel_200732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arios\ealvarezm\Desktop\Nuevo%20Hoja%20de%20c&#225;lculo%20de%20Microsoft%20Excel%20(4).xlsx" TargetMode="Externa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bro_de_Microsoft_Office_Excel_200733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bro_de_Microsoft_Office_Excel_200734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bro_de_Microsoft_Office_Excel_200735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01.SANIDAD.MSC\PNDSEIT$\GRUPO\OBSERVATORIO%20COMUN\2.%20Encuesta%20DOMICILIARIA%20EDADES\2013\6.%20FIGURAS%20Y%20TABLAS\1-Incidencias%20y%20Prevalencias%20EDADES%202013_n\Incidencias%20y%20prevalencias%20EDADES%202013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bro_de_Microsoft_Office_Excel_20074.xlsx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bro_de_Microsoft_Office_Excel_2007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bro_de_Microsoft_Office_Excel_2007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bro_de_Microsoft_Office_Excel_2007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bro_de_Microsoft_Office_Excel_2007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533582089552239"/>
          <c:y val="6.2098501070663809E-2"/>
          <c:w val="0.73875364940521848"/>
          <c:h val="0.721627408993576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'Tabla 0'!$A$5</c:f>
              <c:strCache>
                <c:ptCount val="1"/>
                <c:pt idx="0">
                  <c:v>Tamaño de la muestra (personas)</c:v>
                </c:pt>
              </c:strCache>
            </c:strRef>
          </c:tx>
          <c:spPr>
            <a:pattFill prst="ltDnDiag">
              <a:fgClr>
                <a:srgbClr xmlns:mc="http://schemas.openxmlformats.org/markup-compatibility/2006" xmlns:a14="http://schemas.microsoft.com/office/drawing/2010/main" val="FFFFFF" mc:Ignorable="a14" a14:legacySpreadsheetColorIndex="65"/>
              </a:fgClr>
              <a:bgClr>
                <a:schemeClr val="accent5">
                  <a:lumMod val="50000"/>
                </a:schemeClr>
              </a:bgClr>
            </a:pattFill>
            <a:ln w="3226">
              <a:solidFill>
                <a:srgbClr val="C0C0C0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numRef>
              <c:f>'Tabla 0'!$B$4:$K$4</c:f>
              <c:numCache>
                <c:formatCode>0</c:formatCode>
                <c:ptCount val="10"/>
                <c:pt idx="0">
                  <c:v>1995</c:v>
                </c:pt>
                <c:pt idx="1">
                  <c:v>1997</c:v>
                </c:pt>
                <c:pt idx="2">
                  <c:v>1999</c:v>
                </c:pt>
                <c:pt idx="3">
                  <c:v>2001</c:v>
                </c:pt>
                <c:pt idx="4">
                  <c:v>2003</c:v>
                </c:pt>
                <c:pt idx="5">
                  <c:v>2005</c:v>
                </c:pt>
                <c:pt idx="6">
                  <c:v>2007</c:v>
                </c:pt>
                <c:pt idx="7">
                  <c:v>2009</c:v>
                </c:pt>
                <c:pt idx="8">
                  <c:v>2011</c:v>
                </c:pt>
                <c:pt idx="9">
                  <c:v>2013</c:v>
                </c:pt>
              </c:numCache>
            </c:numRef>
          </c:cat>
          <c:val>
            <c:numRef>
              <c:f>'Tabla 0'!$B$5:$K$5</c:f>
              <c:numCache>
                <c:formatCode>0</c:formatCode>
                <c:ptCount val="10"/>
                <c:pt idx="0">
                  <c:v>8888</c:v>
                </c:pt>
                <c:pt idx="1">
                  <c:v>12304</c:v>
                </c:pt>
                <c:pt idx="2">
                  <c:v>12234</c:v>
                </c:pt>
                <c:pt idx="3">
                  <c:v>14113</c:v>
                </c:pt>
                <c:pt idx="4">
                  <c:v>12033</c:v>
                </c:pt>
                <c:pt idx="5">
                  <c:v>27934</c:v>
                </c:pt>
                <c:pt idx="6">
                  <c:v>23715</c:v>
                </c:pt>
                <c:pt idx="7">
                  <c:v>20109</c:v>
                </c:pt>
                <c:pt idx="8">
                  <c:v>22128</c:v>
                </c:pt>
                <c:pt idx="9">
                  <c:v>23136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061504"/>
        <c:axId val="115063040"/>
      </c:barChart>
      <c:catAx>
        <c:axId val="115061504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ln w="9679">
            <a:noFill/>
          </a:ln>
        </c:spPr>
        <c:txPr>
          <a:bodyPr rot="0" vert="horz"/>
          <a:lstStyle/>
          <a:p>
            <a:pPr>
              <a:defRPr sz="1219" b="0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endParaRPr lang="es-ES"/>
          </a:p>
        </c:txPr>
        <c:crossAx val="115063040"/>
        <c:crosses val="autoZero"/>
        <c:auto val="1"/>
        <c:lblAlgn val="ctr"/>
        <c:lblOffset val="100"/>
        <c:tickMarkSkip val="1"/>
        <c:noMultiLvlLbl val="0"/>
      </c:catAx>
      <c:valAx>
        <c:axId val="11506304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ln w="9679">
            <a:noFill/>
          </a:ln>
        </c:spPr>
        <c:txPr>
          <a:bodyPr rot="0" vert="horz"/>
          <a:lstStyle/>
          <a:p>
            <a:pPr>
              <a:defRPr sz="1219" b="0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endParaRPr lang="es-ES"/>
          </a:p>
        </c:txPr>
        <c:crossAx val="115061504"/>
        <c:crosses val="autoZero"/>
        <c:crossBetween val="between"/>
      </c:valAx>
      <c:dTable>
        <c:showHorzBorder val="0"/>
        <c:showVertBorder val="0"/>
        <c:showOutline val="1"/>
        <c:showKeys val="1"/>
        <c:spPr>
          <a:ln w="3226">
            <a:solidFill>
              <a:srgbClr val="C0C0C0"/>
            </a:solidFill>
            <a:prstDash val="solid"/>
          </a:ln>
        </c:spPr>
        <c:txPr>
          <a:bodyPr/>
          <a:lstStyle/>
          <a:p>
            <a:pPr rtl="0">
              <a:defRPr sz="1219" b="0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endParaRPr lang="es-ES"/>
          </a:p>
        </c:txPr>
      </c:dTable>
      <c:spPr>
        <a:solidFill>
          <a:srgbClr val="FFFFFF"/>
        </a:solidFill>
        <a:ln w="2581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19" b="0" i="0" u="none" strike="noStrike" baseline="0">
          <a:solidFill>
            <a:srgbClr val="000000"/>
          </a:solidFill>
          <a:latin typeface="Century Gothic"/>
          <a:ea typeface="Century Gothic"/>
          <a:cs typeface="Century Gothic"/>
        </a:defRPr>
      </a:pPr>
      <a:endParaRPr lang="es-E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3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799999999999999E-2"/>
          <c:y val="7.6530612244897966E-3"/>
          <c:w val="0.96319999999999995"/>
          <c:h val="0.7678571428571429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'Fig 8 ALC'!$D$26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rgbClr val="993366"/>
            </a:solidFill>
            <a:ln w="12720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pattFill prst="dkDnDiag">
                <a:fgClr>
                  <a:srgbClr xmlns:mc="http://schemas.openxmlformats.org/markup-compatibility/2006" xmlns:a14="http://schemas.microsoft.com/office/drawing/2010/main" val="3366FF" mc:Ignorable="a14" a14:legacySpreadsheetColorIndex="48"/>
                </a:fgClr>
                <a:bgClr>
                  <a:srgbClr xmlns:mc="http://schemas.openxmlformats.org/markup-compatibility/2006" xmlns:a14="http://schemas.microsoft.com/office/drawing/2010/main" val="FFFFFF" mc:Ignorable="a14" a14:legacySpreadsheetColorIndex="9"/>
                </a:bgClr>
              </a:pattFill>
              <a:ln w="12720">
                <a:solidFill>
                  <a:srgbClr val="C0C0C0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pattFill prst="dkDnDiag">
                <a:fgClr>
                  <a:srgbClr xmlns:mc="http://schemas.openxmlformats.org/markup-compatibility/2006" xmlns:a14="http://schemas.microsoft.com/office/drawing/2010/main" val="3366FF" mc:Ignorable="a14" a14:legacySpreadsheetColorIndex="48"/>
                </a:fgClr>
                <a:bgClr>
                  <a:srgbClr xmlns:mc="http://schemas.openxmlformats.org/markup-compatibility/2006" xmlns:a14="http://schemas.microsoft.com/office/drawing/2010/main" val="FFFFFF" mc:Ignorable="a14" a14:legacySpreadsheetColorIndex="9"/>
                </a:bgClr>
              </a:pattFill>
              <a:ln w="12720">
                <a:solidFill>
                  <a:srgbClr val="C0C0C0"/>
                </a:solidFill>
                <a:prstDash val="solid"/>
              </a:ln>
            </c:spPr>
          </c:dPt>
          <c:dPt>
            <c:idx val="2"/>
            <c:invertIfNegative val="0"/>
            <c:bubble3D val="0"/>
            <c:spPr>
              <a:pattFill prst="dkDnDiag">
                <a:fgClr>
                  <a:srgbClr xmlns:mc="http://schemas.openxmlformats.org/markup-compatibility/2006" xmlns:a14="http://schemas.microsoft.com/office/drawing/2010/main" val="3366FF" mc:Ignorable="a14" a14:legacySpreadsheetColorIndex="48"/>
                </a:fgClr>
                <a:bgClr>
                  <a:srgbClr xmlns:mc="http://schemas.openxmlformats.org/markup-compatibility/2006" xmlns:a14="http://schemas.microsoft.com/office/drawing/2010/main" val="FFFFFF" mc:Ignorable="a14" a14:legacySpreadsheetColorIndex="9"/>
                </a:bgClr>
              </a:pattFill>
              <a:ln w="12720">
                <a:solidFill>
                  <a:srgbClr val="C0C0C0"/>
                </a:solidFill>
                <a:prstDash val="solid"/>
              </a:ln>
            </c:spPr>
          </c:dPt>
          <c:dPt>
            <c:idx val="3"/>
            <c:invertIfNegative val="0"/>
            <c:bubble3D val="0"/>
            <c:spPr>
              <a:pattFill prst="dkDnDiag">
                <a:fgClr>
                  <a:srgbClr xmlns:mc="http://schemas.openxmlformats.org/markup-compatibility/2006" xmlns:a14="http://schemas.microsoft.com/office/drawing/2010/main" val="3366FF" mc:Ignorable="a14" a14:legacySpreadsheetColorIndex="48"/>
                </a:fgClr>
                <a:bgClr>
                  <a:srgbClr xmlns:mc="http://schemas.openxmlformats.org/markup-compatibility/2006" xmlns:a14="http://schemas.microsoft.com/office/drawing/2010/main" val="FFFFFF" mc:Ignorable="a14" a14:legacySpreadsheetColorIndex="9"/>
                </a:bgClr>
              </a:pattFill>
              <a:ln w="12720">
                <a:solidFill>
                  <a:srgbClr val="C0C0C0"/>
                </a:solidFill>
                <a:prstDash val="solid"/>
              </a:ln>
            </c:spPr>
          </c:dPt>
          <c:dPt>
            <c:idx val="4"/>
            <c:invertIfNegative val="0"/>
            <c:bubble3D val="0"/>
            <c:spPr>
              <a:pattFill prst="dkDnDiag">
                <a:fgClr>
                  <a:srgbClr xmlns:mc="http://schemas.openxmlformats.org/markup-compatibility/2006" xmlns:a14="http://schemas.microsoft.com/office/drawing/2010/main" val="3366FF" mc:Ignorable="a14" a14:legacySpreadsheetColorIndex="48"/>
                </a:fgClr>
                <a:bgClr>
                  <a:srgbClr xmlns:mc="http://schemas.openxmlformats.org/markup-compatibility/2006" xmlns:a14="http://schemas.microsoft.com/office/drawing/2010/main" val="FFFFFF" mc:Ignorable="a14" a14:legacySpreadsheetColorIndex="9"/>
                </a:bgClr>
              </a:pattFill>
              <a:ln w="12720">
                <a:solidFill>
                  <a:srgbClr val="C0C0C0"/>
                </a:solidFill>
                <a:prstDash val="solid"/>
              </a:ln>
            </c:spPr>
          </c:dPt>
          <c:dPt>
            <c:idx val="5"/>
            <c:invertIfNegative val="0"/>
            <c:bubble3D val="0"/>
            <c:spPr>
              <a:pattFill prst="dkDnDiag">
                <a:fgClr>
                  <a:srgbClr xmlns:mc="http://schemas.openxmlformats.org/markup-compatibility/2006" xmlns:a14="http://schemas.microsoft.com/office/drawing/2010/main" val="3366FF" mc:Ignorable="a14" a14:legacySpreadsheetColorIndex="48"/>
                </a:fgClr>
                <a:bgClr>
                  <a:srgbClr xmlns:mc="http://schemas.openxmlformats.org/markup-compatibility/2006" xmlns:a14="http://schemas.microsoft.com/office/drawing/2010/main" val="FFFFFF" mc:Ignorable="a14" a14:legacySpreadsheetColorIndex="9"/>
                </a:bgClr>
              </a:pattFill>
              <a:ln w="12720">
                <a:solidFill>
                  <a:srgbClr val="C0C0C0"/>
                </a:solidFill>
                <a:prstDash val="solid"/>
              </a:ln>
            </c:spPr>
          </c:dPt>
          <c:dPt>
            <c:idx val="6"/>
            <c:invertIfNegative val="0"/>
            <c:bubble3D val="0"/>
            <c:spPr>
              <a:pattFill prst="dkDnDiag">
                <a:fgClr>
                  <a:srgbClr xmlns:mc="http://schemas.openxmlformats.org/markup-compatibility/2006" xmlns:a14="http://schemas.microsoft.com/office/drawing/2010/main" val="3366FF" mc:Ignorable="a14" a14:legacySpreadsheetColorIndex="48"/>
                </a:fgClr>
                <a:bgClr>
                  <a:srgbClr xmlns:mc="http://schemas.openxmlformats.org/markup-compatibility/2006" xmlns:a14="http://schemas.microsoft.com/office/drawing/2010/main" val="FFFFFF" mc:Ignorable="a14" a14:legacySpreadsheetColorIndex="9"/>
                </a:bgClr>
              </a:pattFill>
              <a:ln w="12720">
                <a:solidFill>
                  <a:srgbClr val="C0C0C0"/>
                </a:solidFill>
                <a:prstDash val="solid"/>
              </a:ln>
            </c:spPr>
          </c:dPt>
          <c:dPt>
            <c:idx val="7"/>
            <c:invertIfNegative val="0"/>
            <c:bubble3D val="0"/>
            <c:spPr>
              <a:pattFill prst="dkDnDiag">
                <a:fgClr>
                  <a:srgbClr xmlns:mc="http://schemas.openxmlformats.org/markup-compatibility/2006" xmlns:a14="http://schemas.microsoft.com/office/drawing/2010/main" val="3366FF" mc:Ignorable="a14" a14:legacySpreadsheetColorIndex="48"/>
                </a:fgClr>
                <a:bgClr>
                  <a:srgbClr xmlns:mc="http://schemas.openxmlformats.org/markup-compatibility/2006" xmlns:a14="http://schemas.microsoft.com/office/drawing/2010/main" val="FFFFFF" mc:Ignorable="a14" a14:legacySpreadsheetColorIndex="9"/>
                </a:bgClr>
              </a:pattFill>
              <a:ln w="12720">
                <a:solidFill>
                  <a:srgbClr val="C0C0C0"/>
                </a:solidFill>
                <a:prstDash val="solid"/>
              </a:ln>
            </c:spPr>
          </c:dPt>
          <c:dPt>
            <c:idx val="8"/>
            <c:invertIfNegative val="0"/>
            <c:bubble3D val="0"/>
            <c:spPr>
              <a:pattFill prst="dkDnDiag">
                <a:fgClr>
                  <a:srgbClr xmlns:mc="http://schemas.openxmlformats.org/markup-compatibility/2006" xmlns:a14="http://schemas.microsoft.com/office/drawing/2010/main" val="3366FF" mc:Ignorable="a14" a14:legacySpreadsheetColorIndex="48"/>
                </a:fgClr>
                <a:bgClr>
                  <a:srgbClr xmlns:mc="http://schemas.openxmlformats.org/markup-compatibility/2006" xmlns:a14="http://schemas.microsoft.com/office/drawing/2010/main" val="FFFFFF" mc:Ignorable="a14" a14:legacySpreadsheetColorIndex="9"/>
                </a:bgClr>
              </a:pattFill>
              <a:ln w="12720">
                <a:solidFill>
                  <a:srgbClr val="C0C0C0"/>
                </a:solidFill>
                <a:prstDash val="solid"/>
              </a:ln>
            </c:spPr>
          </c:dPt>
          <c:dPt>
            <c:idx val="9"/>
            <c:invertIfNegative val="0"/>
            <c:bubble3D val="0"/>
            <c:spPr>
              <a:pattFill prst="dkDnDiag">
                <a:fgClr>
                  <a:srgbClr xmlns:mc="http://schemas.openxmlformats.org/markup-compatibility/2006" xmlns:a14="http://schemas.microsoft.com/office/drawing/2010/main" val="3366FF" mc:Ignorable="a14" a14:legacySpreadsheetColorIndex="48"/>
                </a:fgClr>
                <a:bgClr>
                  <a:srgbClr xmlns:mc="http://schemas.openxmlformats.org/markup-compatibility/2006" xmlns:a14="http://schemas.microsoft.com/office/drawing/2010/main" val="FFFFFF" mc:Ignorable="a14" a14:legacySpreadsheetColorIndex="9"/>
                </a:bgClr>
              </a:pattFill>
              <a:ln w="12720">
                <a:solidFill>
                  <a:srgbClr val="C0C0C0"/>
                </a:solidFill>
                <a:prstDash val="solid"/>
              </a:ln>
            </c:spPr>
          </c:dPt>
          <c:dPt>
            <c:idx val="10"/>
            <c:invertIfNegative val="0"/>
            <c:bubble3D val="0"/>
            <c:spPr>
              <a:pattFill prst="dkDnDiag">
                <a:fgClr>
                  <a:srgbClr xmlns:mc="http://schemas.openxmlformats.org/markup-compatibility/2006" xmlns:a14="http://schemas.microsoft.com/office/drawing/2010/main" val="CC99FF" mc:Ignorable="a14" a14:legacySpreadsheetColorIndex="46"/>
                </a:fgClr>
                <a:bgClr>
                  <a:srgbClr xmlns:mc="http://schemas.openxmlformats.org/markup-compatibility/2006" xmlns:a14="http://schemas.microsoft.com/office/drawing/2010/main" val="FFFFFF" mc:Ignorable="a14" a14:legacySpreadsheetColorIndex="9"/>
                </a:bgClr>
              </a:pattFill>
              <a:ln w="12720">
                <a:solidFill>
                  <a:srgbClr val="C0C0C0"/>
                </a:solidFill>
                <a:prstDash val="solid"/>
              </a:ln>
            </c:spPr>
          </c:dPt>
          <c:dPt>
            <c:idx val="11"/>
            <c:invertIfNegative val="0"/>
            <c:bubble3D val="0"/>
            <c:spPr>
              <a:pattFill prst="dkDnDiag">
                <a:fgClr>
                  <a:srgbClr xmlns:mc="http://schemas.openxmlformats.org/markup-compatibility/2006" xmlns:a14="http://schemas.microsoft.com/office/drawing/2010/main" val="CC99FF" mc:Ignorable="a14" a14:legacySpreadsheetColorIndex="46"/>
                </a:fgClr>
                <a:bgClr>
                  <a:srgbClr xmlns:mc="http://schemas.openxmlformats.org/markup-compatibility/2006" xmlns:a14="http://schemas.microsoft.com/office/drawing/2010/main" val="FFFFFF" mc:Ignorable="a14" a14:legacySpreadsheetColorIndex="9"/>
                </a:bgClr>
              </a:pattFill>
              <a:ln w="12720">
                <a:solidFill>
                  <a:srgbClr val="C0C0C0"/>
                </a:solidFill>
                <a:prstDash val="solid"/>
              </a:ln>
            </c:spPr>
          </c:dPt>
          <c:dPt>
            <c:idx val="12"/>
            <c:invertIfNegative val="0"/>
            <c:bubble3D val="0"/>
            <c:spPr>
              <a:pattFill prst="dkDnDiag">
                <a:fgClr>
                  <a:srgbClr xmlns:mc="http://schemas.openxmlformats.org/markup-compatibility/2006" xmlns:a14="http://schemas.microsoft.com/office/drawing/2010/main" val="CC99FF" mc:Ignorable="a14" a14:legacySpreadsheetColorIndex="46"/>
                </a:fgClr>
                <a:bgClr>
                  <a:srgbClr xmlns:mc="http://schemas.openxmlformats.org/markup-compatibility/2006" xmlns:a14="http://schemas.microsoft.com/office/drawing/2010/main" val="FFFFFF" mc:Ignorable="a14" a14:legacySpreadsheetColorIndex="9"/>
                </a:bgClr>
              </a:pattFill>
              <a:ln w="12720">
                <a:solidFill>
                  <a:srgbClr val="C0C0C0"/>
                </a:solidFill>
                <a:prstDash val="solid"/>
              </a:ln>
            </c:spPr>
          </c:dPt>
          <c:dPt>
            <c:idx val="13"/>
            <c:invertIfNegative val="0"/>
            <c:bubble3D val="0"/>
            <c:spPr>
              <a:pattFill prst="dkDnDiag">
                <a:fgClr>
                  <a:srgbClr xmlns:mc="http://schemas.openxmlformats.org/markup-compatibility/2006" xmlns:a14="http://schemas.microsoft.com/office/drawing/2010/main" val="CC99FF" mc:Ignorable="a14" a14:legacySpreadsheetColorIndex="46"/>
                </a:fgClr>
                <a:bgClr>
                  <a:srgbClr xmlns:mc="http://schemas.openxmlformats.org/markup-compatibility/2006" xmlns:a14="http://schemas.microsoft.com/office/drawing/2010/main" val="FFFFFF" mc:Ignorable="a14" a14:legacySpreadsheetColorIndex="9"/>
                </a:bgClr>
              </a:pattFill>
              <a:ln w="12720">
                <a:solidFill>
                  <a:srgbClr val="C0C0C0"/>
                </a:solidFill>
                <a:prstDash val="solid"/>
              </a:ln>
            </c:spPr>
          </c:dPt>
          <c:dPt>
            <c:idx val="14"/>
            <c:invertIfNegative val="0"/>
            <c:bubble3D val="0"/>
            <c:spPr>
              <a:pattFill prst="dkDnDiag">
                <a:fgClr>
                  <a:srgbClr xmlns:mc="http://schemas.openxmlformats.org/markup-compatibility/2006" xmlns:a14="http://schemas.microsoft.com/office/drawing/2010/main" val="CC99FF" mc:Ignorable="a14" a14:legacySpreadsheetColorIndex="46"/>
                </a:fgClr>
                <a:bgClr>
                  <a:srgbClr xmlns:mc="http://schemas.openxmlformats.org/markup-compatibility/2006" xmlns:a14="http://schemas.microsoft.com/office/drawing/2010/main" val="FFFFFF" mc:Ignorable="a14" a14:legacySpreadsheetColorIndex="9"/>
                </a:bgClr>
              </a:pattFill>
              <a:ln w="12720">
                <a:solidFill>
                  <a:srgbClr val="C0C0C0"/>
                </a:solidFill>
                <a:prstDash val="solid"/>
              </a:ln>
            </c:spPr>
          </c:dPt>
          <c:dPt>
            <c:idx val="15"/>
            <c:invertIfNegative val="0"/>
            <c:bubble3D val="0"/>
            <c:spPr>
              <a:pattFill prst="dkDnDiag">
                <a:fgClr>
                  <a:srgbClr xmlns:mc="http://schemas.openxmlformats.org/markup-compatibility/2006" xmlns:a14="http://schemas.microsoft.com/office/drawing/2010/main" val="CC99FF" mc:Ignorable="a14" a14:legacySpreadsheetColorIndex="46"/>
                </a:fgClr>
                <a:bgClr>
                  <a:srgbClr xmlns:mc="http://schemas.openxmlformats.org/markup-compatibility/2006" xmlns:a14="http://schemas.microsoft.com/office/drawing/2010/main" val="FFFFFF" mc:Ignorable="a14" a14:legacySpreadsheetColorIndex="9"/>
                </a:bgClr>
              </a:pattFill>
              <a:ln w="12720">
                <a:solidFill>
                  <a:srgbClr val="C0C0C0"/>
                </a:solidFill>
                <a:prstDash val="solid"/>
              </a:ln>
            </c:spPr>
          </c:dPt>
          <c:dPt>
            <c:idx val="16"/>
            <c:invertIfNegative val="0"/>
            <c:bubble3D val="0"/>
            <c:spPr>
              <a:pattFill prst="dkDnDiag">
                <a:fgClr>
                  <a:srgbClr xmlns:mc="http://schemas.openxmlformats.org/markup-compatibility/2006" xmlns:a14="http://schemas.microsoft.com/office/drawing/2010/main" val="CC99FF" mc:Ignorable="a14" a14:legacySpreadsheetColorIndex="46"/>
                </a:fgClr>
                <a:bgClr>
                  <a:srgbClr xmlns:mc="http://schemas.openxmlformats.org/markup-compatibility/2006" xmlns:a14="http://schemas.microsoft.com/office/drawing/2010/main" val="FFFFFF" mc:Ignorable="a14" a14:legacySpreadsheetColorIndex="9"/>
                </a:bgClr>
              </a:pattFill>
              <a:ln w="12720">
                <a:solidFill>
                  <a:srgbClr val="C0C0C0"/>
                </a:solidFill>
                <a:prstDash val="solid"/>
              </a:ln>
            </c:spPr>
          </c:dPt>
          <c:dPt>
            <c:idx val="17"/>
            <c:invertIfNegative val="0"/>
            <c:bubble3D val="0"/>
            <c:spPr>
              <a:pattFill prst="dkDnDiag">
                <a:fgClr>
                  <a:srgbClr xmlns:mc="http://schemas.openxmlformats.org/markup-compatibility/2006" xmlns:a14="http://schemas.microsoft.com/office/drawing/2010/main" val="CC99FF" mc:Ignorable="a14" a14:legacySpreadsheetColorIndex="46"/>
                </a:fgClr>
                <a:bgClr>
                  <a:srgbClr xmlns:mc="http://schemas.openxmlformats.org/markup-compatibility/2006" xmlns:a14="http://schemas.microsoft.com/office/drawing/2010/main" val="FFFFFF" mc:Ignorable="a14" a14:legacySpreadsheetColorIndex="9"/>
                </a:bgClr>
              </a:pattFill>
              <a:ln w="12720">
                <a:solidFill>
                  <a:srgbClr val="C0C0C0"/>
                </a:solidFill>
                <a:prstDash val="solid"/>
              </a:ln>
            </c:spPr>
          </c:dPt>
          <c:dPt>
            <c:idx val="18"/>
            <c:invertIfNegative val="0"/>
            <c:bubble3D val="0"/>
            <c:spPr>
              <a:pattFill prst="dkDnDiag">
                <a:fgClr>
                  <a:srgbClr xmlns:mc="http://schemas.openxmlformats.org/markup-compatibility/2006" xmlns:a14="http://schemas.microsoft.com/office/drawing/2010/main" val="CC99FF" mc:Ignorable="a14" a14:legacySpreadsheetColorIndex="46"/>
                </a:fgClr>
                <a:bgClr>
                  <a:srgbClr xmlns:mc="http://schemas.openxmlformats.org/markup-compatibility/2006" xmlns:a14="http://schemas.microsoft.com/office/drawing/2010/main" val="FFFFFF" mc:Ignorable="a14" a14:legacySpreadsheetColorIndex="9"/>
                </a:bgClr>
              </a:pattFill>
              <a:ln w="12720">
                <a:solidFill>
                  <a:srgbClr val="C0C0C0"/>
                </a:solidFill>
                <a:prstDash val="solid"/>
              </a:ln>
            </c:spPr>
          </c:dPt>
          <c:cat>
            <c:multiLvlStrRef>
              <c:f>'Fig 8 ALC'!$A$27:$B$45</c:f>
              <c:multiLvlStrCache>
                <c:ptCount val="19"/>
                <c:lvl>
                  <c:pt idx="0">
                    <c:v>15-19</c:v>
                  </c:pt>
                  <c:pt idx="1">
                    <c:v>20-24</c:v>
                  </c:pt>
                  <c:pt idx="2">
                    <c:v>25-29</c:v>
                  </c:pt>
                  <c:pt idx="3">
                    <c:v>30-34</c:v>
                  </c:pt>
                  <c:pt idx="4">
                    <c:v>35-39</c:v>
                  </c:pt>
                  <c:pt idx="5">
                    <c:v>40-44</c:v>
                  </c:pt>
                  <c:pt idx="6">
                    <c:v>45-49</c:v>
                  </c:pt>
                  <c:pt idx="7">
                    <c:v>50-54</c:v>
                  </c:pt>
                  <c:pt idx="8">
                    <c:v>55-59</c:v>
                  </c:pt>
                  <c:pt idx="9">
                    <c:v>60-64</c:v>
                  </c:pt>
                  <c:pt idx="10">
                    <c:v>15-19</c:v>
                  </c:pt>
                  <c:pt idx="11">
                    <c:v>20-24</c:v>
                  </c:pt>
                  <c:pt idx="12">
                    <c:v>25-29</c:v>
                  </c:pt>
                  <c:pt idx="13">
                    <c:v>30-34</c:v>
                  </c:pt>
                  <c:pt idx="14">
                    <c:v>35-39</c:v>
                  </c:pt>
                  <c:pt idx="15">
                    <c:v>40-44</c:v>
                  </c:pt>
                  <c:pt idx="16">
                    <c:v>45-49</c:v>
                  </c:pt>
                  <c:pt idx="17">
                    <c:v>50-54</c:v>
                  </c:pt>
                  <c:pt idx="18">
                    <c:v>55-59</c:v>
                  </c:pt>
                </c:lvl>
                <c:lvl>
                  <c:pt idx="0">
                    <c:v>Hombre</c:v>
                  </c:pt>
                  <c:pt idx="10">
                    <c:v>Mujer</c:v>
                  </c:pt>
                </c:lvl>
              </c:multiLvlStrCache>
            </c:multiLvlStrRef>
          </c:cat>
          <c:val>
            <c:numRef>
              <c:f>'Fig 8 ALC'!$D$27:$D$45</c:f>
              <c:numCache>
                <c:formatCode>0.0</c:formatCode>
                <c:ptCount val="19"/>
                <c:pt idx="0">
                  <c:v>24.4</c:v>
                </c:pt>
                <c:pt idx="1">
                  <c:v>34.299999999999997</c:v>
                </c:pt>
                <c:pt idx="2">
                  <c:v>33.5</c:v>
                </c:pt>
                <c:pt idx="3">
                  <c:v>25.9</c:v>
                </c:pt>
                <c:pt idx="4">
                  <c:v>19.600000000000001</c:v>
                </c:pt>
                <c:pt idx="5">
                  <c:v>16.399999999999999</c:v>
                </c:pt>
                <c:pt idx="6">
                  <c:v>18</c:v>
                </c:pt>
                <c:pt idx="7">
                  <c:v>14</c:v>
                </c:pt>
                <c:pt idx="8">
                  <c:v>16</c:v>
                </c:pt>
                <c:pt idx="9">
                  <c:v>9.9</c:v>
                </c:pt>
                <c:pt idx="10">
                  <c:v>18.7</c:v>
                </c:pt>
                <c:pt idx="11">
                  <c:v>21.5</c:v>
                </c:pt>
                <c:pt idx="12">
                  <c:v>16</c:v>
                </c:pt>
                <c:pt idx="13">
                  <c:v>11</c:v>
                </c:pt>
                <c:pt idx="14">
                  <c:v>9.1</c:v>
                </c:pt>
                <c:pt idx="15">
                  <c:v>8.6</c:v>
                </c:pt>
                <c:pt idx="16">
                  <c:v>6.6</c:v>
                </c:pt>
                <c:pt idx="17">
                  <c:v>5.8</c:v>
                </c:pt>
                <c:pt idx="18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260"/>
        <c:shape val="box"/>
        <c:axId val="181433472"/>
        <c:axId val="181435776"/>
        <c:axId val="0"/>
      </c:bar3DChart>
      <c:catAx>
        <c:axId val="181433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80">
            <a:solidFill>
              <a:srgbClr val="C0C0C0"/>
            </a:solidFill>
            <a:prstDash val="solid"/>
          </a:ln>
        </c:spPr>
        <c:txPr>
          <a:bodyPr rot="-5400000" vert="horz"/>
          <a:lstStyle/>
          <a:p>
            <a:pPr>
              <a:defRPr sz="1002" b="0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endParaRPr lang="es-ES"/>
          </a:p>
        </c:txPr>
        <c:crossAx val="181435776"/>
        <c:crosses val="autoZero"/>
        <c:auto val="1"/>
        <c:lblAlgn val="ctr"/>
        <c:lblOffset val="100"/>
        <c:noMultiLvlLbl val="0"/>
      </c:catAx>
      <c:valAx>
        <c:axId val="181435776"/>
        <c:scaling>
          <c:orientation val="minMax"/>
          <c:max val="40"/>
        </c:scaling>
        <c:delete val="0"/>
        <c:axPos val="l"/>
        <c:majorGridlines>
          <c:spPr>
            <a:ln w="12720">
              <a:solidFill>
                <a:srgbClr val="C0C0C0"/>
              </a:solidFill>
              <a:prstDash val="sysDash"/>
            </a:ln>
          </c:spPr>
        </c:majorGridlines>
        <c:numFmt formatCode="0" sourceLinked="0"/>
        <c:majorTickMark val="none"/>
        <c:minorTickMark val="none"/>
        <c:tickLblPos val="nextTo"/>
        <c:spPr>
          <a:ln w="9540">
            <a:noFill/>
          </a:ln>
        </c:spPr>
        <c:txPr>
          <a:bodyPr rot="0" vert="horz"/>
          <a:lstStyle/>
          <a:p>
            <a:pPr>
              <a:defRPr sz="1002" b="0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endParaRPr lang="es-ES"/>
          </a:p>
        </c:txPr>
        <c:crossAx val="181433472"/>
        <c:crosses val="autoZero"/>
        <c:crossBetween val="between"/>
      </c:valAx>
      <c:spPr>
        <a:noFill/>
        <a:ln w="25440">
          <a:noFill/>
        </a:ln>
      </c:spPr>
    </c:plotArea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002" b="0" i="0" u="none" strike="noStrike" baseline="0">
          <a:solidFill>
            <a:srgbClr val="000000"/>
          </a:solidFill>
          <a:latin typeface="Century Gothic"/>
          <a:ea typeface="Century Gothic"/>
          <a:cs typeface="Century Gothic"/>
        </a:defRPr>
      </a:pPr>
      <a:endParaRPr lang="es-E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4813204834620367E-2"/>
          <c:y val="0.21760776580379959"/>
          <c:w val="0.90707541616437315"/>
          <c:h val="0.56172578046883692"/>
        </c:manualLayout>
      </c:layout>
      <c:lineChart>
        <c:grouping val="standard"/>
        <c:varyColors val="0"/>
        <c:ser>
          <c:idx val="0"/>
          <c:order val="0"/>
          <c:tx>
            <c:strRef>
              <c:f>Hoja1!$A$3</c:f>
              <c:strCache>
                <c:ptCount val="1"/>
                <c:pt idx="0">
                  <c:v>Binge drinking últimos 30 días</c:v>
                </c:pt>
              </c:strCache>
            </c:strRef>
          </c:tx>
          <c:spPr>
            <a:ln w="25400">
              <a:solidFill>
                <a:srgbClr val="FFFFFF">
                  <a:lumMod val="65000"/>
                </a:srgbClr>
              </a:solidFill>
              <a:prstDash val="solid"/>
            </a:ln>
          </c:spPr>
          <c:marker>
            <c:symbol val="none"/>
          </c:marker>
          <c:cat>
            <c:numRef>
              <c:f>Hoja1!$B$2:$I$2</c:f>
              <c:numCache>
                <c:formatCode>General</c:formatCode>
                <c:ptCount val="8"/>
                <c:pt idx="0">
                  <c:v>1999</c:v>
                </c:pt>
                <c:pt idx="1">
                  <c:v>2001</c:v>
                </c:pt>
                <c:pt idx="2">
                  <c:v>2003</c:v>
                </c:pt>
                <c:pt idx="3">
                  <c:v>2005</c:v>
                </c:pt>
                <c:pt idx="4">
                  <c:v>2007</c:v>
                </c:pt>
                <c:pt idx="5">
                  <c:v>2009</c:v>
                </c:pt>
                <c:pt idx="6">
                  <c:v>2011</c:v>
                </c:pt>
                <c:pt idx="7">
                  <c:v>2013</c:v>
                </c:pt>
              </c:numCache>
            </c:numRef>
          </c:cat>
          <c:val>
            <c:numRef>
              <c:f>Hoja1!$B$3:$I$3</c:f>
              <c:numCache>
                <c:formatCode>General</c:formatCode>
                <c:ptCount val="8"/>
                <c:pt idx="5">
                  <c:v>14.9</c:v>
                </c:pt>
                <c:pt idx="6" formatCode="0.0">
                  <c:v>15.2</c:v>
                </c:pt>
                <c:pt idx="7" formatCode="0.0">
                  <c:v>15.5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Hoja1!$A$4</c:f>
              <c:strCache>
                <c:ptCount val="1"/>
                <c:pt idx="0">
                  <c:v>Borracheras últimos 30 días</c:v>
                </c:pt>
              </c:strCache>
            </c:strRef>
          </c:tx>
          <c:spPr>
            <a:ln w="12700">
              <a:solidFill>
                <a:srgbClr val="FF808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8080"/>
              </a:solidFill>
              <a:ln>
                <a:solidFill>
                  <a:srgbClr val="FF8080"/>
                </a:solidFill>
                <a:prstDash val="solid"/>
              </a:ln>
            </c:spPr>
          </c:marker>
          <c:cat>
            <c:numRef>
              <c:f>Hoja1!$B$2:$I$2</c:f>
              <c:numCache>
                <c:formatCode>General</c:formatCode>
                <c:ptCount val="8"/>
                <c:pt idx="0">
                  <c:v>1999</c:v>
                </c:pt>
                <c:pt idx="1">
                  <c:v>2001</c:v>
                </c:pt>
                <c:pt idx="2">
                  <c:v>2003</c:v>
                </c:pt>
                <c:pt idx="3">
                  <c:v>2005</c:v>
                </c:pt>
                <c:pt idx="4">
                  <c:v>2007</c:v>
                </c:pt>
                <c:pt idx="5">
                  <c:v>2009</c:v>
                </c:pt>
                <c:pt idx="6">
                  <c:v>2011</c:v>
                </c:pt>
                <c:pt idx="7">
                  <c:v>2013</c:v>
                </c:pt>
              </c:numCache>
            </c:numRef>
          </c:cat>
          <c:val>
            <c:numRef>
              <c:f>Hoja1!$B$4:$I$4</c:f>
              <c:numCache>
                <c:formatCode>General</c:formatCode>
                <c:ptCount val="8"/>
                <c:pt idx="7" formatCode="0.0">
                  <c:v>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Hoja1!$A$5</c:f>
              <c:strCache>
                <c:ptCount val="1"/>
                <c:pt idx="0">
                  <c:v>Borracheras últimos 12 meses</c:v>
                </c:pt>
              </c:strCache>
            </c:strRef>
          </c:tx>
          <c:spPr>
            <a:ln w="25400">
              <a:solidFill>
                <a:srgbClr val="BBE0E3">
                  <a:lumMod val="50000"/>
                </a:srgbClr>
              </a:solidFill>
              <a:prstDash val="solid"/>
            </a:ln>
          </c:spPr>
          <c:marker>
            <c:symbol val="none"/>
          </c:marker>
          <c:cat>
            <c:numRef>
              <c:f>Hoja1!$B$2:$I$2</c:f>
              <c:numCache>
                <c:formatCode>General</c:formatCode>
                <c:ptCount val="8"/>
                <c:pt idx="0">
                  <c:v>1999</c:v>
                </c:pt>
                <c:pt idx="1">
                  <c:v>2001</c:v>
                </c:pt>
                <c:pt idx="2">
                  <c:v>2003</c:v>
                </c:pt>
                <c:pt idx="3">
                  <c:v>2005</c:v>
                </c:pt>
                <c:pt idx="4">
                  <c:v>2007</c:v>
                </c:pt>
                <c:pt idx="5">
                  <c:v>2009</c:v>
                </c:pt>
                <c:pt idx="6">
                  <c:v>2011</c:v>
                </c:pt>
                <c:pt idx="7">
                  <c:v>2013</c:v>
                </c:pt>
              </c:numCache>
            </c:numRef>
          </c:cat>
          <c:val>
            <c:numRef>
              <c:f>Hoja1!$B$5:$I$5</c:f>
              <c:numCache>
                <c:formatCode>General</c:formatCode>
                <c:ptCount val="8"/>
                <c:pt idx="0">
                  <c:v>19.3</c:v>
                </c:pt>
                <c:pt idx="1">
                  <c:v>18.399999999999999</c:v>
                </c:pt>
                <c:pt idx="2">
                  <c:v>20.8</c:v>
                </c:pt>
                <c:pt idx="3">
                  <c:v>19.8</c:v>
                </c:pt>
                <c:pt idx="4">
                  <c:v>19.100000000000001</c:v>
                </c:pt>
                <c:pt idx="5">
                  <c:v>23.2</c:v>
                </c:pt>
                <c:pt idx="6" formatCode="0.0">
                  <c:v>19.3</c:v>
                </c:pt>
                <c:pt idx="7" formatCode="0.0">
                  <c:v>19.100000000000001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6021632"/>
        <c:axId val="196023424"/>
      </c:lineChart>
      <c:catAx>
        <c:axId val="196021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>
                <a:lumMod val="60000"/>
                <a:lumOff val="40000"/>
              </a:srgbClr>
            </a:solidFill>
            <a:prstDash val="solid"/>
          </a:ln>
        </c:spPr>
        <c:txPr>
          <a:bodyPr rot="-5400000" vert="horz"/>
          <a:lstStyle/>
          <a:p>
            <a:pPr>
              <a:defRPr/>
            </a:pPr>
            <a:endParaRPr lang="es-ES"/>
          </a:p>
        </c:txPr>
        <c:crossAx val="196023424"/>
        <c:crosses val="autoZero"/>
        <c:auto val="1"/>
        <c:lblAlgn val="ctr"/>
        <c:lblOffset val="100"/>
        <c:tickMarkSkip val="1"/>
        <c:noMultiLvlLbl val="0"/>
      </c:catAx>
      <c:valAx>
        <c:axId val="196023424"/>
        <c:scaling>
          <c:orientation val="minMax"/>
          <c:min val="5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>
                <a:lumMod val="60000"/>
                <a:lumOff val="40000"/>
              </a:srgbClr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s-ES"/>
          </a:p>
        </c:txPr>
        <c:crossAx val="196021632"/>
        <c:crosses val="autoZero"/>
        <c:crossBetween val="between"/>
        <c:majorUnit val="5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7.4239263630740862E-2"/>
          <c:y val="3.3069242306410396E-2"/>
          <c:w val="0.89627189018798903"/>
          <c:h val="0.18784284385068326"/>
        </c:manualLayout>
      </c:layout>
      <c:overlay val="0"/>
      <c:txPr>
        <a:bodyPr/>
        <a:lstStyle/>
        <a:p>
          <a:pPr>
            <a:defRPr b="1">
              <a:solidFill>
                <a:schemeClr val="bg1">
                  <a:lumMod val="50000"/>
                </a:schemeClr>
              </a:solidFill>
            </a:defRPr>
          </a:pPr>
          <a:endParaRPr lang="es-E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entury Gothic" panose="020B0502020202020204" pitchFamily="34" charset="0"/>
          <a:ea typeface="Arial"/>
          <a:cs typeface="Arial"/>
        </a:defRPr>
      </a:pPr>
      <a:endParaRPr lang="es-E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7790802524797102E-2"/>
          <c:y val="3.2755298651252401E-2"/>
          <c:w val="0.94589720468890892"/>
          <c:h val="0.80732177263969163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Hoja1!$C$10</c:f>
              <c:strCache>
                <c:ptCount val="1"/>
                <c:pt idx="0">
                  <c:v>posible dependencia al alcohol (AUDIT &gt;20)</c:v>
                </c:pt>
              </c:strCache>
            </c:strRef>
          </c:tx>
          <c:spPr>
            <a:solidFill>
              <a:srgbClr val="CB6397"/>
            </a:solidFill>
            <a:ln w="12716">
              <a:solidFill>
                <a:srgbClr val="C0C0C0"/>
              </a:solidFill>
              <a:prstDash val="solid"/>
            </a:ln>
          </c:spPr>
          <c:invertIfNegative val="0"/>
          <c:cat>
            <c:multiLvlStrRef>
              <c:f>Hoja1!$D$7:$M$8</c:f>
              <c:multiLvlStrCache>
                <c:ptCount val="10"/>
                <c:lvl>
                  <c:pt idx="0">
                    <c:v>H</c:v>
                  </c:pt>
                  <c:pt idx="1">
                    <c:v>M</c:v>
                  </c:pt>
                  <c:pt idx="2">
                    <c:v>H</c:v>
                  </c:pt>
                  <c:pt idx="3">
                    <c:v>M</c:v>
                  </c:pt>
                  <c:pt idx="4">
                    <c:v>H</c:v>
                  </c:pt>
                  <c:pt idx="5">
                    <c:v>M</c:v>
                  </c:pt>
                  <c:pt idx="6">
                    <c:v>H</c:v>
                  </c:pt>
                  <c:pt idx="7">
                    <c:v>M</c:v>
                  </c:pt>
                  <c:pt idx="8">
                    <c:v>H</c:v>
                  </c:pt>
                  <c:pt idx="9">
                    <c:v>M</c:v>
                  </c:pt>
                </c:lvl>
                <c:lvl>
                  <c:pt idx="0">
                    <c:v>15-24</c:v>
                  </c:pt>
                  <c:pt idx="2">
                    <c:v>25-34</c:v>
                  </c:pt>
                  <c:pt idx="4">
                    <c:v>35-44</c:v>
                  </c:pt>
                  <c:pt idx="6">
                    <c:v>45-54</c:v>
                  </c:pt>
                  <c:pt idx="8">
                    <c:v>55-64</c:v>
                  </c:pt>
                </c:lvl>
              </c:multiLvlStrCache>
            </c:multiLvlStrRef>
          </c:cat>
          <c:val>
            <c:numRef>
              <c:f>Hoja1!$D$10:$M$10</c:f>
              <c:numCache>
                <c:formatCode>0.0</c:formatCode>
                <c:ptCount val="10"/>
                <c:pt idx="0">
                  <c:v>0.9</c:v>
                </c:pt>
                <c:pt idx="1">
                  <c:v>0.3</c:v>
                </c:pt>
                <c:pt idx="2">
                  <c:v>0.6</c:v>
                </c:pt>
                <c:pt idx="3">
                  <c:v>0.2</c:v>
                </c:pt>
                <c:pt idx="4">
                  <c:v>0.6</c:v>
                </c:pt>
                <c:pt idx="5">
                  <c:v>0</c:v>
                </c:pt>
                <c:pt idx="6">
                  <c:v>1.1000000000000001</c:v>
                </c:pt>
                <c:pt idx="7">
                  <c:v>0.1</c:v>
                </c:pt>
                <c:pt idx="8">
                  <c:v>0.9</c:v>
                </c:pt>
                <c:pt idx="9">
                  <c:v>0</c:v>
                </c:pt>
              </c:numCache>
            </c:numRef>
          </c:val>
        </c:ser>
        <c:ser>
          <c:idx val="0"/>
          <c:order val="1"/>
          <c:tx>
            <c:strRef>
              <c:f>Hoja1!$C$9</c:f>
              <c:strCache>
                <c:ptCount val="1"/>
                <c:pt idx="0">
                  <c:v>consumo de riesgo de alcohol (AUDIT &gt; 8) </c:v>
                </c:pt>
              </c:strCache>
            </c:strRef>
          </c:tx>
          <c:spPr>
            <a:pattFill prst="dkDnDiag">
              <a:fgClr>
                <a:srgbClr val="008BD0"/>
              </a:fgClr>
              <a:bgClr>
                <a:srgbClr xmlns:mc="http://schemas.openxmlformats.org/markup-compatibility/2006" xmlns:a14="http://schemas.microsoft.com/office/drawing/2010/main" val="FFFFFF" mc:Ignorable="a14" a14:legacySpreadsheetColorIndex="9"/>
              </a:bgClr>
            </a:pattFill>
            <a:ln w="12716">
              <a:solidFill>
                <a:srgbClr val="C0C0C0"/>
              </a:solidFill>
              <a:prstDash val="solid"/>
            </a:ln>
          </c:spPr>
          <c:invertIfNegative val="0"/>
          <c:cat>
            <c:multiLvlStrRef>
              <c:f>Hoja1!$D$7:$M$8</c:f>
              <c:multiLvlStrCache>
                <c:ptCount val="10"/>
                <c:lvl>
                  <c:pt idx="0">
                    <c:v>H</c:v>
                  </c:pt>
                  <c:pt idx="1">
                    <c:v>M</c:v>
                  </c:pt>
                  <c:pt idx="2">
                    <c:v>H</c:v>
                  </c:pt>
                  <c:pt idx="3">
                    <c:v>M</c:v>
                  </c:pt>
                  <c:pt idx="4">
                    <c:v>H</c:v>
                  </c:pt>
                  <c:pt idx="5">
                    <c:v>M</c:v>
                  </c:pt>
                  <c:pt idx="6">
                    <c:v>H</c:v>
                  </c:pt>
                  <c:pt idx="7">
                    <c:v>M</c:v>
                  </c:pt>
                  <c:pt idx="8">
                    <c:v>H</c:v>
                  </c:pt>
                  <c:pt idx="9">
                    <c:v>M</c:v>
                  </c:pt>
                </c:lvl>
                <c:lvl>
                  <c:pt idx="0">
                    <c:v>15-24</c:v>
                  </c:pt>
                  <c:pt idx="2">
                    <c:v>25-34</c:v>
                  </c:pt>
                  <c:pt idx="4">
                    <c:v>35-44</c:v>
                  </c:pt>
                  <c:pt idx="6">
                    <c:v>45-54</c:v>
                  </c:pt>
                  <c:pt idx="8">
                    <c:v>55-64</c:v>
                  </c:pt>
                </c:lvl>
              </c:multiLvlStrCache>
            </c:multiLvlStrRef>
          </c:cat>
          <c:val>
            <c:numRef>
              <c:f>Hoja1!$D$9:$M$9</c:f>
              <c:numCache>
                <c:formatCode>0.0</c:formatCode>
                <c:ptCount val="10"/>
                <c:pt idx="0">
                  <c:v>16</c:v>
                </c:pt>
                <c:pt idx="1">
                  <c:v>7.1</c:v>
                </c:pt>
                <c:pt idx="2">
                  <c:v>11.7</c:v>
                </c:pt>
                <c:pt idx="3">
                  <c:v>2.4</c:v>
                </c:pt>
                <c:pt idx="4">
                  <c:v>8</c:v>
                </c:pt>
                <c:pt idx="5">
                  <c:v>1.6</c:v>
                </c:pt>
                <c:pt idx="6">
                  <c:v>6.8</c:v>
                </c:pt>
                <c:pt idx="7">
                  <c:v>2.1</c:v>
                </c:pt>
                <c:pt idx="8">
                  <c:v>7.5</c:v>
                </c:pt>
                <c:pt idx="9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1962496"/>
        <c:axId val="191992960"/>
      </c:barChart>
      <c:catAx>
        <c:axId val="191962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9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2" b="0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endParaRPr lang="es-ES"/>
          </a:p>
        </c:txPr>
        <c:crossAx val="1919929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1992960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9537">
            <a:noFill/>
          </a:ln>
        </c:spPr>
        <c:txPr>
          <a:bodyPr rot="0" vert="horz"/>
          <a:lstStyle/>
          <a:p>
            <a:pPr>
              <a:defRPr sz="1202" b="0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endParaRPr lang="es-ES"/>
          </a:p>
        </c:txPr>
        <c:crossAx val="191962496"/>
        <c:crosses val="autoZero"/>
        <c:crossBetween val="between"/>
      </c:valAx>
      <c:spPr>
        <a:noFill/>
        <a:ln w="25433">
          <a:noFill/>
        </a:ln>
      </c:spPr>
    </c:plotArea>
    <c:legend>
      <c:legendPos val="r"/>
      <c:layout>
        <c:manualLayout>
          <c:xMode val="edge"/>
          <c:yMode val="edge"/>
          <c:x val="0.15177786640451618"/>
          <c:y val="0.1578126753371201"/>
          <c:w val="0.40350879263668393"/>
          <c:h val="0.12341892411567049"/>
        </c:manualLayout>
      </c:layout>
      <c:overlay val="0"/>
      <c:spPr>
        <a:noFill/>
        <a:ln w="25433">
          <a:noFill/>
        </a:ln>
      </c:spPr>
      <c:txPr>
        <a:bodyPr/>
        <a:lstStyle/>
        <a:p>
          <a:pPr>
            <a:defRPr sz="1101" b="0" i="0" u="none" strike="noStrike" baseline="0">
              <a:solidFill>
                <a:srgbClr val="000000"/>
              </a:solidFill>
              <a:latin typeface="Century Gothic"/>
              <a:ea typeface="Century Gothic"/>
              <a:cs typeface="Century Gothic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202" b="0" i="0" u="none" strike="noStrike" baseline="0">
          <a:solidFill>
            <a:srgbClr val="000000"/>
          </a:solidFill>
          <a:latin typeface="Century Gothic"/>
          <a:ea typeface="Century Gothic"/>
          <a:cs typeface="Century Gothic"/>
        </a:defRPr>
      </a:pPr>
      <a:endParaRPr lang="es-E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5930956386414714"/>
          <c:y val="3.152414650524113E-2"/>
          <c:w val="0.56517098406177491"/>
          <c:h val="0.63513513513513509"/>
        </c:manualLayout>
      </c:layout>
      <c:lineChart>
        <c:grouping val="standard"/>
        <c:varyColors val="0"/>
        <c:ser>
          <c:idx val="1"/>
          <c:order val="0"/>
          <c:tx>
            <c:strRef>
              <c:f>'Fig 1 HIP'!$A$3</c:f>
              <c:strCache>
                <c:ptCount val="1"/>
                <c:pt idx="0">
                  <c:v>Alguna vez en la vida</c:v>
                </c:pt>
              </c:strCache>
            </c:strRef>
          </c:tx>
          <c:spPr>
            <a:ln w="38140">
              <a:solidFill>
                <a:srgbClr val="666699"/>
              </a:solidFill>
              <a:prstDash val="solid"/>
            </a:ln>
          </c:spPr>
          <c:marker>
            <c:symbol val="none"/>
          </c:marker>
          <c:cat>
            <c:numRef>
              <c:f>'Fig 1 HIP'!$B$2:$F$2</c:f>
              <c:numCache>
                <c:formatCode>General</c:formatCode>
                <c:ptCount val="5"/>
                <c:pt idx="0">
                  <c:v>2005</c:v>
                </c:pt>
                <c:pt idx="1">
                  <c:v>2007</c:v>
                </c:pt>
                <c:pt idx="2">
                  <c:v>2009</c:v>
                </c:pt>
                <c:pt idx="3">
                  <c:v>2011</c:v>
                </c:pt>
                <c:pt idx="4">
                  <c:v>2013</c:v>
                </c:pt>
              </c:numCache>
            </c:numRef>
          </c:cat>
          <c:val>
            <c:numRef>
              <c:f>'Fig 1 HIP'!$B$3:$F$3</c:f>
              <c:numCache>
                <c:formatCode>General</c:formatCode>
                <c:ptCount val="5"/>
                <c:pt idx="0">
                  <c:v>8.6999999999999993</c:v>
                </c:pt>
                <c:pt idx="1">
                  <c:v>15.4</c:v>
                </c:pt>
                <c:pt idx="2">
                  <c:v>13.4</c:v>
                </c:pt>
                <c:pt idx="3" formatCode="0.0">
                  <c:v>19.498425765414588</c:v>
                </c:pt>
                <c:pt idx="4" formatCode="0.0">
                  <c:v>22.150954324635634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'Fig 1 HIP'!$A$4</c:f>
              <c:strCache>
                <c:ptCount val="1"/>
                <c:pt idx="0">
                  <c:v>Últimos 12 meses</c:v>
                </c:pt>
              </c:strCache>
            </c:strRef>
          </c:tx>
          <c:spPr>
            <a:ln w="38140">
              <a:solidFill>
                <a:srgbClr val="33CCCC"/>
              </a:solidFill>
              <a:prstDash val="solid"/>
            </a:ln>
          </c:spPr>
          <c:marker>
            <c:symbol val="none"/>
          </c:marker>
          <c:cat>
            <c:numRef>
              <c:f>'Fig 1 HIP'!$B$2:$F$2</c:f>
              <c:numCache>
                <c:formatCode>General</c:formatCode>
                <c:ptCount val="5"/>
                <c:pt idx="0">
                  <c:v>2005</c:v>
                </c:pt>
                <c:pt idx="1">
                  <c:v>2007</c:v>
                </c:pt>
                <c:pt idx="2">
                  <c:v>2009</c:v>
                </c:pt>
                <c:pt idx="3">
                  <c:v>2011</c:v>
                </c:pt>
                <c:pt idx="4">
                  <c:v>2013</c:v>
                </c:pt>
              </c:numCache>
            </c:numRef>
          </c:cat>
          <c:val>
            <c:numRef>
              <c:f>'Fig 1 HIP'!$B$4:$F$4</c:f>
              <c:numCache>
                <c:formatCode>General</c:formatCode>
                <c:ptCount val="5"/>
                <c:pt idx="0">
                  <c:v>5.0999999999999996</c:v>
                </c:pt>
                <c:pt idx="1">
                  <c:v>8.6</c:v>
                </c:pt>
                <c:pt idx="2">
                  <c:v>7.1</c:v>
                </c:pt>
                <c:pt idx="3" formatCode="0.0">
                  <c:v>11.385438965205097</c:v>
                </c:pt>
                <c:pt idx="4" formatCode="0.0">
                  <c:v>12.236406890899813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'Fig 1 HIP'!$A$5</c:f>
              <c:strCache>
                <c:ptCount val="1"/>
                <c:pt idx="0">
                  <c:v>Últimos 30 días</c:v>
                </c:pt>
              </c:strCache>
            </c:strRef>
          </c:tx>
          <c:spPr>
            <a:ln w="38140">
              <a:solidFill>
                <a:srgbClr val="C0C0C0"/>
              </a:solidFill>
              <a:prstDash val="solid"/>
            </a:ln>
          </c:spPr>
          <c:marker>
            <c:symbol val="none"/>
          </c:marker>
          <c:cat>
            <c:numRef>
              <c:f>'Fig 1 HIP'!$B$2:$F$2</c:f>
              <c:numCache>
                <c:formatCode>General</c:formatCode>
                <c:ptCount val="5"/>
                <c:pt idx="0">
                  <c:v>2005</c:v>
                </c:pt>
                <c:pt idx="1">
                  <c:v>2007</c:v>
                </c:pt>
                <c:pt idx="2">
                  <c:v>2009</c:v>
                </c:pt>
                <c:pt idx="3">
                  <c:v>2011</c:v>
                </c:pt>
                <c:pt idx="4">
                  <c:v>2013</c:v>
                </c:pt>
              </c:numCache>
            </c:numRef>
          </c:cat>
          <c:val>
            <c:numRef>
              <c:f>'Fig 1 HIP'!$B$5:$F$5</c:f>
              <c:numCache>
                <c:formatCode>General</c:formatCode>
                <c:ptCount val="5"/>
                <c:pt idx="0">
                  <c:v>3.7</c:v>
                </c:pt>
                <c:pt idx="1">
                  <c:v>5.9</c:v>
                </c:pt>
                <c:pt idx="2">
                  <c:v>5.2</c:v>
                </c:pt>
                <c:pt idx="3" formatCode="0.0">
                  <c:v>8.2586031273788425</c:v>
                </c:pt>
                <c:pt idx="4" formatCode="0.0">
                  <c:v>8.9043607041362698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'Fig 1 HIP'!$A$6</c:f>
              <c:strCache>
                <c:ptCount val="1"/>
                <c:pt idx="0">
                  <c:v>A diario o casi a diario en los últimos 30 días</c:v>
                </c:pt>
              </c:strCache>
            </c:strRef>
          </c:tx>
          <c:spPr>
            <a:ln w="38140">
              <a:solidFill>
                <a:srgbClr val="000080"/>
              </a:solidFill>
              <a:prstDash val="solid"/>
            </a:ln>
          </c:spPr>
          <c:marker>
            <c:symbol val="none"/>
          </c:marker>
          <c:cat>
            <c:numRef>
              <c:f>'Fig 1 HIP'!$B$2:$F$2</c:f>
              <c:numCache>
                <c:formatCode>General</c:formatCode>
                <c:ptCount val="5"/>
                <c:pt idx="0">
                  <c:v>2005</c:v>
                </c:pt>
                <c:pt idx="1">
                  <c:v>2007</c:v>
                </c:pt>
                <c:pt idx="2">
                  <c:v>2009</c:v>
                </c:pt>
                <c:pt idx="3">
                  <c:v>2011</c:v>
                </c:pt>
                <c:pt idx="4">
                  <c:v>2013</c:v>
                </c:pt>
              </c:numCache>
            </c:numRef>
          </c:cat>
          <c:val>
            <c:numRef>
              <c:f>'Fig 1 HIP'!$B$6:$F$6</c:f>
              <c:numCache>
                <c:formatCode>General</c:formatCode>
                <c:ptCount val="5"/>
                <c:pt idx="1">
                  <c:v>3.1</c:v>
                </c:pt>
                <c:pt idx="2">
                  <c:v>2.7</c:v>
                </c:pt>
                <c:pt idx="3" formatCode="0.0">
                  <c:v>4.5563752055776359</c:v>
                </c:pt>
                <c:pt idx="4" formatCode="0.0">
                  <c:v>6.7977588847430592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6413696"/>
        <c:axId val="196497408"/>
      </c:lineChart>
      <c:lineChart>
        <c:grouping val="standard"/>
        <c:varyColors val="0"/>
        <c:ser>
          <c:idx val="4"/>
          <c:order val="4"/>
          <c:tx>
            <c:strRef>
              <c:f>'Fig 1 HIP'!$A$7</c:f>
              <c:strCache>
                <c:ptCount val="1"/>
                <c:pt idx="0">
                  <c:v>Edad media de inicio en el consumo</c:v>
                </c:pt>
              </c:strCache>
            </c:strRef>
          </c:tx>
          <c:spPr>
            <a:ln w="38140">
              <a:solidFill>
                <a:srgbClr val="CC99FF"/>
              </a:solidFill>
              <a:prstDash val="solid"/>
            </a:ln>
          </c:spPr>
          <c:marker>
            <c:symbol val="none"/>
          </c:marker>
          <c:cat>
            <c:numRef>
              <c:f>'Fig 1 HIP'!$B$2:$F$2</c:f>
              <c:numCache>
                <c:formatCode>General</c:formatCode>
                <c:ptCount val="5"/>
                <c:pt idx="0">
                  <c:v>2005</c:v>
                </c:pt>
                <c:pt idx="1">
                  <c:v>2007</c:v>
                </c:pt>
                <c:pt idx="2">
                  <c:v>2009</c:v>
                </c:pt>
                <c:pt idx="3">
                  <c:v>2011</c:v>
                </c:pt>
                <c:pt idx="4">
                  <c:v>2013</c:v>
                </c:pt>
              </c:numCache>
            </c:numRef>
          </c:cat>
          <c:val>
            <c:numRef>
              <c:f>'Fig 1 HIP'!$B$7:$F$7</c:f>
              <c:numCache>
                <c:formatCode>General</c:formatCode>
                <c:ptCount val="5"/>
                <c:pt idx="1">
                  <c:v>33.799999999999997</c:v>
                </c:pt>
                <c:pt idx="2">
                  <c:v>34.5</c:v>
                </c:pt>
                <c:pt idx="3" formatCode="0.0">
                  <c:v>34.53407324209941</c:v>
                </c:pt>
                <c:pt idx="4" formatCode="0.0">
                  <c:v>35.16847830517159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6499328"/>
        <c:axId val="196500864"/>
      </c:lineChart>
      <c:catAx>
        <c:axId val="19641369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17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1" b="0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endParaRPr lang="es-ES"/>
          </a:p>
        </c:txPr>
        <c:crossAx val="196497408"/>
        <c:crosses val="autoZero"/>
        <c:auto val="0"/>
        <c:lblAlgn val="ctr"/>
        <c:lblOffset val="100"/>
        <c:tickMarkSkip val="1"/>
        <c:noMultiLvlLbl val="0"/>
      </c:catAx>
      <c:valAx>
        <c:axId val="19649740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201" b="0" i="0" u="none" strike="noStrike" baseline="0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</a:defRPr>
                </a:pPr>
                <a:r>
                  <a:rPr lang="es-ES"/>
                  <a:t>Prevalencia (%)</a:t>
                </a:r>
              </a:p>
            </c:rich>
          </c:tx>
          <c:layout>
            <c:manualLayout>
              <c:xMode val="edge"/>
              <c:yMode val="edge"/>
              <c:x val="0.29014151702073093"/>
              <c:y val="0.19482721605063427"/>
            </c:manualLayout>
          </c:layout>
          <c:overlay val="0"/>
          <c:spPr>
            <a:noFill/>
            <a:ln w="25427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178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201" b="0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endParaRPr lang="es-ES"/>
          </a:p>
        </c:txPr>
        <c:crossAx val="196413696"/>
        <c:crosses val="autoZero"/>
        <c:crossBetween val="between"/>
      </c:valAx>
      <c:catAx>
        <c:axId val="1964993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6500864"/>
        <c:crosses val="autoZero"/>
        <c:auto val="0"/>
        <c:lblAlgn val="ctr"/>
        <c:lblOffset val="100"/>
        <c:noMultiLvlLbl val="0"/>
      </c:catAx>
      <c:valAx>
        <c:axId val="196500864"/>
        <c:scaling>
          <c:orientation val="minMax"/>
          <c:max val="37"/>
          <c:min val="0"/>
        </c:scaling>
        <c:delete val="0"/>
        <c:axPos val="r"/>
        <c:title>
          <c:tx>
            <c:rich>
              <a:bodyPr/>
              <a:lstStyle/>
              <a:p>
                <a:pPr>
                  <a:defRPr sz="1201" b="0" i="0" u="none" strike="noStrike" baseline="0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</a:defRPr>
                </a:pPr>
                <a:r>
                  <a:rPr lang="es-ES"/>
                  <a:t>Edad (años)</a:t>
                </a:r>
              </a:p>
            </c:rich>
          </c:tx>
          <c:layout>
            <c:manualLayout>
              <c:xMode val="edge"/>
              <c:yMode val="edge"/>
              <c:x val="0.97175767139187019"/>
              <c:y val="0.1914925465205414"/>
            </c:manualLayout>
          </c:layout>
          <c:overlay val="0"/>
          <c:spPr>
            <a:noFill/>
            <a:ln w="25427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178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201" b="0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endParaRPr lang="es-ES"/>
          </a:p>
        </c:txPr>
        <c:crossAx val="196499328"/>
        <c:crosses val="max"/>
        <c:crossBetween val="between"/>
      </c:valAx>
      <c:dTable>
        <c:showHorzBorder val="0"/>
        <c:showVertBorder val="0"/>
        <c:showOutline val="1"/>
        <c:showKeys val="1"/>
        <c:spPr>
          <a:ln w="3178">
            <a:solidFill>
              <a:srgbClr val="808080"/>
            </a:solidFill>
            <a:prstDash val="solid"/>
          </a:ln>
        </c:spPr>
        <c:txPr>
          <a:bodyPr/>
          <a:lstStyle/>
          <a:p>
            <a:pPr rtl="0">
              <a:defRPr sz="1001" b="0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endParaRPr lang="es-ES"/>
          </a:p>
        </c:txPr>
      </c:dTable>
      <c:spPr>
        <a:noFill/>
        <a:ln w="2542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1" b="0" i="0" u="none" strike="noStrike" baseline="0">
          <a:solidFill>
            <a:srgbClr val="000000"/>
          </a:solidFill>
          <a:latin typeface="Century Gothic"/>
          <a:ea typeface="Century Gothic"/>
          <a:cs typeface="Century Gothic"/>
        </a:defRPr>
      </a:pPr>
      <a:endParaRPr lang="es-E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8012026883622207"/>
          <c:y val="4.9403747870528106E-2"/>
          <c:w val="0.56740463862250679"/>
          <c:h val="0.6710405878709973"/>
        </c:manualLayout>
      </c:layout>
      <c:lineChart>
        <c:grouping val="standard"/>
        <c:varyColors val="0"/>
        <c:ser>
          <c:idx val="1"/>
          <c:order val="0"/>
          <c:tx>
            <c:strRef>
              <c:f>'Fig 1 CAN'!$A$3</c:f>
              <c:strCache>
                <c:ptCount val="1"/>
                <c:pt idx="0">
                  <c:v>Alguna vez en la vida</c:v>
                </c:pt>
              </c:strCache>
            </c:strRef>
          </c:tx>
          <c:spPr>
            <a:ln w="38140">
              <a:solidFill>
                <a:srgbClr val="666699"/>
              </a:solidFill>
              <a:prstDash val="solid"/>
            </a:ln>
          </c:spPr>
          <c:marker>
            <c:symbol val="none"/>
          </c:marker>
          <c:cat>
            <c:numRef>
              <c:f>'Fig 1 CAN'!$B$2:$K$2</c:f>
              <c:numCache>
                <c:formatCode>General</c:formatCode>
                <c:ptCount val="10"/>
                <c:pt idx="0">
                  <c:v>1995</c:v>
                </c:pt>
                <c:pt idx="1">
                  <c:v>1997</c:v>
                </c:pt>
                <c:pt idx="2">
                  <c:v>1999</c:v>
                </c:pt>
                <c:pt idx="3">
                  <c:v>2001</c:v>
                </c:pt>
                <c:pt idx="4">
                  <c:v>2003</c:v>
                </c:pt>
                <c:pt idx="5">
                  <c:v>2005</c:v>
                </c:pt>
                <c:pt idx="6">
                  <c:v>2007</c:v>
                </c:pt>
                <c:pt idx="7">
                  <c:v>2009</c:v>
                </c:pt>
                <c:pt idx="8">
                  <c:v>2011</c:v>
                </c:pt>
                <c:pt idx="9">
                  <c:v>2013</c:v>
                </c:pt>
              </c:numCache>
            </c:numRef>
          </c:cat>
          <c:val>
            <c:numRef>
              <c:f>'Fig 1 CAN'!$B$3:$K$3</c:f>
              <c:numCache>
                <c:formatCode>General</c:formatCode>
                <c:ptCount val="10"/>
                <c:pt idx="0">
                  <c:v>14.5</c:v>
                </c:pt>
                <c:pt idx="1">
                  <c:v>22.9</c:v>
                </c:pt>
                <c:pt idx="2">
                  <c:v>19.600000000000001</c:v>
                </c:pt>
                <c:pt idx="3">
                  <c:v>23.8</c:v>
                </c:pt>
                <c:pt idx="4">
                  <c:v>29</c:v>
                </c:pt>
                <c:pt idx="5">
                  <c:v>28.6</c:v>
                </c:pt>
                <c:pt idx="6">
                  <c:v>27.3</c:v>
                </c:pt>
                <c:pt idx="7">
                  <c:v>32.1</c:v>
                </c:pt>
                <c:pt idx="8" formatCode="0.0">
                  <c:v>27.405209701775927</c:v>
                </c:pt>
                <c:pt idx="9" formatCode="0.0">
                  <c:v>30.402806081022142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'Fig 1 CAN'!$A$4</c:f>
              <c:strCache>
                <c:ptCount val="1"/>
                <c:pt idx="0">
                  <c:v>Últimos 12 meses</c:v>
                </c:pt>
              </c:strCache>
            </c:strRef>
          </c:tx>
          <c:spPr>
            <a:ln w="38140">
              <a:solidFill>
                <a:srgbClr val="33CCCC"/>
              </a:solidFill>
              <a:prstDash val="solid"/>
            </a:ln>
          </c:spPr>
          <c:marker>
            <c:symbol val="none"/>
          </c:marker>
          <c:cat>
            <c:numRef>
              <c:f>'Fig 1 CAN'!$B$2:$K$2</c:f>
              <c:numCache>
                <c:formatCode>General</c:formatCode>
                <c:ptCount val="10"/>
                <c:pt idx="0">
                  <c:v>1995</c:v>
                </c:pt>
                <c:pt idx="1">
                  <c:v>1997</c:v>
                </c:pt>
                <c:pt idx="2">
                  <c:v>1999</c:v>
                </c:pt>
                <c:pt idx="3">
                  <c:v>2001</c:v>
                </c:pt>
                <c:pt idx="4">
                  <c:v>2003</c:v>
                </c:pt>
                <c:pt idx="5">
                  <c:v>2005</c:v>
                </c:pt>
                <c:pt idx="6">
                  <c:v>2007</c:v>
                </c:pt>
                <c:pt idx="7">
                  <c:v>2009</c:v>
                </c:pt>
                <c:pt idx="8">
                  <c:v>2011</c:v>
                </c:pt>
                <c:pt idx="9">
                  <c:v>2013</c:v>
                </c:pt>
              </c:numCache>
            </c:numRef>
          </c:cat>
          <c:val>
            <c:numRef>
              <c:f>'Fig 1 CAN'!$B$4:$K$4</c:f>
              <c:numCache>
                <c:formatCode>General</c:formatCode>
                <c:ptCount val="10"/>
                <c:pt idx="0">
                  <c:v>7.5</c:v>
                </c:pt>
                <c:pt idx="1">
                  <c:v>7.7</c:v>
                </c:pt>
                <c:pt idx="2">
                  <c:v>7</c:v>
                </c:pt>
                <c:pt idx="3">
                  <c:v>9.1999999999999993</c:v>
                </c:pt>
                <c:pt idx="4">
                  <c:v>11.3</c:v>
                </c:pt>
                <c:pt idx="5">
                  <c:v>11.2</c:v>
                </c:pt>
                <c:pt idx="6">
                  <c:v>10.1</c:v>
                </c:pt>
                <c:pt idx="7">
                  <c:v>10.6</c:v>
                </c:pt>
                <c:pt idx="8" formatCode="0.0">
                  <c:v>9.6400031214915494</c:v>
                </c:pt>
                <c:pt idx="9" formatCode="0.0">
                  <c:v>9.2051603777019864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'Fig 1 CAN'!$A$5</c:f>
              <c:strCache>
                <c:ptCount val="1"/>
                <c:pt idx="0">
                  <c:v>Últimos 30 días</c:v>
                </c:pt>
              </c:strCache>
            </c:strRef>
          </c:tx>
          <c:spPr>
            <a:ln w="38140">
              <a:solidFill>
                <a:srgbClr val="C0C0C0"/>
              </a:solidFill>
              <a:prstDash val="solid"/>
            </a:ln>
          </c:spPr>
          <c:marker>
            <c:symbol val="none"/>
          </c:marker>
          <c:cat>
            <c:numRef>
              <c:f>'Fig 1 CAN'!$B$2:$K$2</c:f>
              <c:numCache>
                <c:formatCode>General</c:formatCode>
                <c:ptCount val="10"/>
                <c:pt idx="0">
                  <c:v>1995</c:v>
                </c:pt>
                <c:pt idx="1">
                  <c:v>1997</c:v>
                </c:pt>
                <c:pt idx="2">
                  <c:v>1999</c:v>
                </c:pt>
                <c:pt idx="3">
                  <c:v>2001</c:v>
                </c:pt>
                <c:pt idx="4">
                  <c:v>2003</c:v>
                </c:pt>
                <c:pt idx="5">
                  <c:v>2005</c:v>
                </c:pt>
                <c:pt idx="6">
                  <c:v>2007</c:v>
                </c:pt>
                <c:pt idx="7">
                  <c:v>2009</c:v>
                </c:pt>
                <c:pt idx="8">
                  <c:v>2011</c:v>
                </c:pt>
                <c:pt idx="9">
                  <c:v>2013</c:v>
                </c:pt>
              </c:numCache>
            </c:numRef>
          </c:cat>
          <c:val>
            <c:numRef>
              <c:f>'Fig 1 CAN'!$B$5:$K$5</c:f>
              <c:numCache>
                <c:formatCode>General</c:formatCode>
                <c:ptCount val="10"/>
                <c:pt idx="1">
                  <c:v>4.5999999999999996</c:v>
                </c:pt>
                <c:pt idx="2">
                  <c:v>4.5</c:v>
                </c:pt>
                <c:pt idx="3">
                  <c:v>6.4</c:v>
                </c:pt>
                <c:pt idx="4">
                  <c:v>7.6</c:v>
                </c:pt>
                <c:pt idx="5">
                  <c:v>8.6999999999999993</c:v>
                </c:pt>
                <c:pt idx="6">
                  <c:v>7.2</c:v>
                </c:pt>
                <c:pt idx="7">
                  <c:v>7.6</c:v>
                </c:pt>
                <c:pt idx="8" formatCode="0.0">
                  <c:v>7.0458953594807499</c:v>
                </c:pt>
                <c:pt idx="9" formatCode="0.0">
                  <c:v>6.641745338554859</c:v>
                </c:pt>
              </c:numCache>
            </c:numRef>
          </c:val>
          <c:smooth val="0"/>
        </c:ser>
        <c:ser>
          <c:idx val="2"/>
          <c:order val="3"/>
          <c:tx>
            <c:strRef>
              <c:f>'Fig 1 CAN'!$A$6</c:f>
              <c:strCache>
                <c:ptCount val="1"/>
                <c:pt idx="0">
                  <c:v>Diariamente en los últimos 30 días</c:v>
                </c:pt>
              </c:strCache>
            </c:strRef>
          </c:tx>
          <c:spPr>
            <a:ln w="38140">
              <a:solidFill>
                <a:srgbClr val="000080"/>
              </a:solidFill>
              <a:prstDash val="solid"/>
            </a:ln>
          </c:spPr>
          <c:marker>
            <c:symbol val="none"/>
          </c:marker>
          <c:cat>
            <c:numRef>
              <c:f>'Fig 1 CAN'!$B$2:$K$2</c:f>
              <c:numCache>
                <c:formatCode>General</c:formatCode>
                <c:ptCount val="10"/>
                <c:pt idx="0">
                  <c:v>1995</c:v>
                </c:pt>
                <c:pt idx="1">
                  <c:v>1997</c:v>
                </c:pt>
                <c:pt idx="2">
                  <c:v>1999</c:v>
                </c:pt>
                <c:pt idx="3">
                  <c:v>2001</c:v>
                </c:pt>
                <c:pt idx="4">
                  <c:v>2003</c:v>
                </c:pt>
                <c:pt idx="5">
                  <c:v>2005</c:v>
                </c:pt>
                <c:pt idx="6">
                  <c:v>2007</c:v>
                </c:pt>
                <c:pt idx="7">
                  <c:v>2009</c:v>
                </c:pt>
                <c:pt idx="8">
                  <c:v>2011</c:v>
                </c:pt>
                <c:pt idx="9">
                  <c:v>2013</c:v>
                </c:pt>
              </c:numCache>
            </c:numRef>
          </c:cat>
          <c:val>
            <c:numRef>
              <c:f>'Fig 1 CAN'!$B$6:$K$6</c:f>
              <c:numCache>
                <c:formatCode>General</c:formatCode>
                <c:ptCount val="10"/>
                <c:pt idx="1">
                  <c:v>0.7</c:v>
                </c:pt>
                <c:pt idx="2">
                  <c:v>0.8</c:v>
                </c:pt>
                <c:pt idx="3">
                  <c:v>1.5</c:v>
                </c:pt>
                <c:pt idx="4">
                  <c:v>1.5</c:v>
                </c:pt>
                <c:pt idx="5">
                  <c:v>2</c:v>
                </c:pt>
                <c:pt idx="6">
                  <c:v>1.7</c:v>
                </c:pt>
                <c:pt idx="7">
                  <c:v>2</c:v>
                </c:pt>
                <c:pt idx="8" formatCode="0.0">
                  <c:v>1.7426524112840618</c:v>
                </c:pt>
                <c:pt idx="9" formatCode="0.0">
                  <c:v>1.9409525239377583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7611648"/>
        <c:axId val="231297024"/>
      </c:lineChart>
      <c:lineChart>
        <c:grouping val="standard"/>
        <c:varyColors val="0"/>
        <c:ser>
          <c:idx val="3"/>
          <c:order val="4"/>
          <c:tx>
            <c:strRef>
              <c:f>'Fig 1 CAN'!$A$7</c:f>
              <c:strCache>
                <c:ptCount val="1"/>
                <c:pt idx="0">
                  <c:v>Edad media de inicio en el consumo</c:v>
                </c:pt>
              </c:strCache>
            </c:strRef>
          </c:tx>
          <c:spPr>
            <a:ln w="38140">
              <a:solidFill>
                <a:srgbClr val="CC99FF"/>
              </a:solidFill>
              <a:prstDash val="solid"/>
            </a:ln>
          </c:spPr>
          <c:marker>
            <c:symbol val="none"/>
          </c:marker>
          <c:cat>
            <c:numRef>
              <c:f>'Fig 1 CAN'!$B$2:$K$2</c:f>
              <c:numCache>
                <c:formatCode>General</c:formatCode>
                <c:ptCount val="10"/>
                <c:pt idx="0">
                  <c:v>1995</c:v>
                </c:pt>
                <c:pt idx="1">
                  <c:v>1997</c:v>
                </c:pt>
                <c:pt idx="2">
                  <c:v>1999</c:v>
                </c:pt>
                <c:pt idx="3">
                  <c:v>2001</c:v>
                </c:pt>
                <c:pt idx="4">
                  <c:v>2003</c:v>
                </c:pt>
                <c:pt idx="5">
                  <c:v>2005</c:v>
                </c:pt>
                <c:pt idx="6">
                  <c:v>2007</c:v>
                </c:pt>
                <c:pt idx="7">
                  <c:v>2009</c:v>
                </c:pt>
                <c:pt idx="8">
                  <c:v>2011</c:v>
                </c:pt>
                <c:pt idx="9">
                  <c:v>2013</c:v>
                </c:pt>
              </c:numCache>
            </c:numRef>
          </c:cat>
          <c:val>
            <c:numRef>
              <c:f>'Fig 1 CAN'!$B$7:$K$7</c:f>
              <c:numCache>
                <c:formatCode>General</c:formatCode>
                <c:ptCount val="10"/>
                <c:pt idx="0">
                  <c:v>18.3</c:v>
                </c:pt>
                <c:pt idx="1">
                  <c:v>18.899999999999999</c:v>
                </c:pt>
                <c:pt idx="2">
                  <c:v>18.7</c:v>
                </c:pt>
                <c:pt idx="3">
                  <c:v>18.5</c:v>
                </c:pt>
                <c:pt idx="4">
                  <c:v>18.5</c:v>
                </c:pt>
                <c:pt idx="5">
                  <c:v>18.3</c:v>
                </c:pt>
                <c:pt idx="6">
                  <c:v>18.600000000000001</c:v>
                </c:pt>
                <c:pt idx="7">
                  <c:v>18.600000000000001</c:v>
                </c:pt>
                <c:pt idx="8" formatCode="0.0">
                  <c:v>18.706341612772857</c:v>
                </c:pt>
                <c:pt idx="9" formatCode="0.0">
                  <c:v>18.580607025342275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897728"/>
        <c:axId val="185899264"/>
      </c:lineChart>
      <c:catAx>
        <c:axId val="21761164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17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s-ES"/>
          </a:p>
        </c:txPr>
        <c:crossAx val="231297024"/>
        <c:crosses val="autoZero"/>
        <c:auto val="0"/>
        <c:lblAlgn val="ctr"/>
        <c:lblOffset val="100"/>
        <c:tickMarkSkip val="1"/>
        <c:noMultiLvlLbl val="0"/>
      </c:catAx>
      <c:valAx>
        <c:axId val="231297024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nextTo"/>
        <c:spPr>
          <a:ln w="9535">
            <a:noFill/>
          </a:ln>
        </c:spPr>
        <c:txPr>
          <a:bodyPr rot="0" vert="horz"/>
          <a:lstStyle/>
          <a:p>
            <a:pPr>
              <a:defRPr/>
            </a:pPr>
            <a:endParaRPr lang="es-ES"/>
          </a:p>
        </c:txPr>
        <c:crossAx val="217611648"/>
        <c:crosses val="autoZero"/>
        <c:crossBetween val="between"/>
      </c:valAx>
      <c:catAx>
        <c:axId val="1858977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5899264"/>
        <c:crosses val="autoZero"/>
        <c:auto val="0"/>
        <c:lblAlgn val="ctr"/>
        <c:lblOffset val="100"/>
        <c:noMultiLvlLbl val="0"/>
      </c:catAx>
      <c:valAx>
        <c:axId val="185899264"/>
        <c:scaling>
          <c:orientation val="minMax"/>
          <c:max val="22"/>
          <c:min val="15"/>
        </c:scaling>
        <c:delete val="0"/>
        <c:axPos val="r"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Edad (años)</a:t>
                </a:r>
              </a:p>
            </c:rich>
          </c:tx>
          <c:layout>
            <c:manualLayout>
              <c:xMode val="edge"/>
              <c:yMode val="edge"/>
              <c:x val="0.97785092569123944"/>
              <c:y val="0.25390427320180481"/>
            </c:manualLayout>
          </c:layout>
          <c:overlay val="0"/>
          <c:spPr>
            <a:noFill/>
            <a:ln w="25427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9535">
            <a:noFill/>
          </a:ln>
        </c:spPr>
        <c:txPr>
          <a:bodyPr rot="0" vert="horz"/>
          <a:lstStyle/>
          <a:p>
            <a:pPr>
              <a:defRPr/>
            </a:pPr>
            <a:endParaRPr lang="es-ES"/>
          </a:p>
        </c:txPr>
        <c:crossAx val="185897728"/>
        <c:crosses val="max"/>
        <c:crossBetween val="between"/>
      </c:valAx>
      <c:dTable>
        <c:showHorzBorder val="0"/>
        <c:showVertBorder val="0"/>
        <c:showOutline val="1"/>
        <c:showKeys val="1"/>
        <c:spPr>
          <a:ln w="3178">
            <a:solidFill>
              <a:srgbClr val="C0C0C0"/>
            </a:solidFill>
            <a:prstDash val="solid"/>
          </a:ln>
        </c:spPr>
      </c:dTable>
      <c:spPr>
        <a:noFill/>
        <a:ln w="2542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Century Gothic"/>
          <a:ea typeface="Century Gothic"/>
          <a:cs typeface="Century Gothic"/>
        </a:defRPr>
      </a:pPr>
      <a:endParaRPr lang="es-E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0221018985878448"/>
          <c:y val="0.143708312245141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7424505385287526E-2"/>
          <c:y val="0.11113902531486565"/>
          <c:w val="0.95128244008923935"/>
          <c:h val="0.645503444243474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15-34 años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alphaModFix amt="63000"/>
              </a:blip>
              <a:srcRect/>
              <a:tile tx="0" ty="0" sx="100000" sy="100000" flip="none" algn="tl"/>
            </a:blipFill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1">
                  <a:alphaModFix amt="63000"/>
                </a:blip>
                <a:tile tx="0" ty="0" sx="100000" sy="100000" flip="none" algn="tl"/>
              </a:blipFill>
            </c:spPr>
          </c:dPt>
          <c:dLbls>
            <c:txPr>
              <a:bodyPr/>
              <a:lstStyle/>
              <a:p>
                <a:pPr>
                  <a:defRPr sz="800" b="1">
                    <a:solidFill>
                      <a:schemeClr val="bg2">
                        <a:lumMod val="50000"/>
                      </a:schemeClr>
                    </a:solidFill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Hoja1!$A$2:$A$4</c:f>
              <c:strCache>
                <c:ptCount val="3"/>
                <c:pt idx="0">
                  <c:v>Alguna vez en la vida</c:v>
                </c:pt>
                <c:pt idx="1">
                  <c:v>Últimos 12 meses</c:v>
                </c:pt>
                <c:pt idx="2">
                  <c:v>Últimos 30 días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40.200000000000003</c:v>
                </c:pt>
                <c:pt idx="1">
                  <c:v>17</c:v>
                </c:pt>
                <c:pt idx="2">
                  <c:v>12.2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0358272"/>
        <c:axId val="190359808"/>
      </c:barChart>
      <c:catAx>
        <c:axId val="19035827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solidFill>
                  <a:schemeClr val="bg2">
                    <a:lumMod val="50000"/>
                  </a:schemeClr>
                </a:solidFill>
              </a:defRPr>
            </a:pPr>
            <a:endParaRPr lang="es-ES"/>
          </a:p>
        </c:txPr>
        <c:crossAx val="190359808"/>
        <c:crosses val="autoZero"/>
        <c:auto val="1"/>
        <c:lblAlgn val="ctr"/>
        <c:lblOffset val="100"/>
        <c:noMultiLvlLbl val="0"/>
      </c:catAx>
      <c:valAx>
        <c:axId val="190359808"/>
        <c:scaling>
          <c:orientation val="minMax"/>
          <c:max val="45"/>
        </c:scaling>
        <c:delete val="1"/>
        <c:axPos val="l"/>
        <c:numFmt formatCode="General" sourceLinked="1"/>
        <c:majorTickMark val="out"/>
        <c:minorTickMark val="none"/>
        <c:tickLblPos val="nextTo"/>
        <c:crossAx val="190358272"/>
        <c:crosses val="autoZero"/>
        <c:crossBetween val="between"/>
        <c:majorUnit val="15"/>
      </c:valAx>
      <c:spPr>
        <a:noFill/>
        <a:ln w="19050">
          <a:noFill/>
        </a:ln>
      </c:spPr>
    </c:plotArea>
    <c:plotVisOnly val="1"/>
    <c:dispBlanksAs val="gap"/>
    <c:showDLblsOverMax val="0"/>
  </c:chart>
  <c:spPr>
    <a:ln w="19050">
      <a:gradFill>
        <a:gsLst>
          <a:gs pos="0">
            <a:schemeClr val="accent1">
              <a:shade val="30000"/>
              <a:satMod val="115000"/>
            </a:schemeClr>
          </a:gs>
          <a:gs pos="50000">
            <a:schemeClr val="accent1">
              <a:shade val="67500"/>
              <a:satMod val="115000"/>
            </a:schemeClr>
          </a:gs>
          <a:gs pos="100000">
            <a:schemeClr val="accent1">
              <a:shade val="100000"/>
              <a:satMod val="115000"/>
            </a:schemeClr>
          </a:gs>
        </a:gsLst>
        <a:lin ang="5400000" scaled="0"/>
      </a:gradFill>
    </a:ln>
  </c:spPr>
  <c:txPr>
    <a:bodyPr/>
    <a:lstStyle/>
    <a:p>
      <a:pPr>
        <a:defRPr sz="900">
          <a:latin typeface="Century Gothic" panose="020B0502020202020204" pitchFamily="34" charset="0"/>
        </a:defRPr>
      </a:pPr>
      <a:endParaRPr lang="es-E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plotArea>
      <c:layout>
        <c:manualLayout>
          <c:layoutTarget val="inner"/>
          <c:xMode val="edge"/>
          <c:yMode val="edge"/>
          <c:x val="4.7075804376615446E-2"/>
          <c:y val="4.4932991941463871E-2"/>
          <c:w val="0.89800651261695752"/>
          <c:h val="0.83769923496872445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pattFill prst="dkDnDiag">
                <a:fgClr>
                  <a:schemeClr val="accent1">
                    <a:lumMod val="50000"/>
                  </a:schemeClr>
                </a:fgClr>
                <a:bgClr>
                  <a:schemeClr val="bg1"/>
                </a:bgClr>
              </a:pattFill>
            </c:spPr>
          </c:dPt>
          <c:dPt>
            <c:idx val="1"/>
            <c:invertIfNegative val="0"/>
            <c:bubble3D val="0"/>
            <c:spPr>
              <a:pattFill prst="dkDnDiag">
                <a:fgClr>
                  <a:schemeClr val="accent1">
                    <a:lumMod val="50000"/>
                  </a:schemeClr>
                </a:fgClr>
                <a:bgClr>
                  <a:schemeClr val="bg1"/>
                </a:bgClr>
              </a:patt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Hoja1!$C$4:$J$4</c:f>
              <c:strCache>
                <c:ptCount val="8"/>
                <c:pt idx="0">
                  <c:v>15-18 </c:v>
                </c:pt>
                <c:pt idx="1">
                  <c:v>15-64</c:v>
                </c:pt>
                <c:pt idx="3">
                  <c:v>15-24</c:v>
                </c:pt>
                <c:pt idx="4">
                  <c:v>25-34</c:v>
                </c:pt>
                <c:pt idx="5">
                  <c:v>35-44</c:v>
                </c:pt>
                <c:pt idx="6">
                  <c:v>45-54</c:v>
                </c:pt>
                <c:pt idx="7">
                  <c:v>55-64</c:v>
                </c:pt>
              </c:strCache>
            </c:strRef>
          </c:cat>
          <c:val>
            <c:numRef>
              <c:f>Hoja1!$C$5:$J$5</c:f>
              <c:numCache>
                <c:formatCode>General</c:formatCode>
                <c:ptCount val="8"/>
                <c:pt idx="0">
                  <c:v>3.9</c:v>
                </c:pt>
                <c:pt idx="1">
                  <c:v>2.2000000000000002</c:v>
                </c:pt>
                <c:pt idx="3">
                  <c:v>4.4000000000000004</c:v>
                </c:pt>
                <c:pt idx="4">
                  <c:v>3.5</c:v>
                </c:pt>
                <c:pt idx="5">
                  <c:v>1.9</c:v>
                </c:pt>
                <c:pt idx="6">
                  <c:v>1.1000000000000001</c:v>
                </c:pt>
                <c:pt idx="7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100224"/>
        <c:axId val="212101760"/>
      </c:barChart>
      <c:catAx>
        <c:axId val="2121002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s-ES"/>
          </a:p>
        </c:txPr>
        <c:crossAx val="212101760"/>
        <c:crosses val="autoZero"/>
        <c:auto val="1"/>
        <c:lblAlgn val="ctr"/>
        <c:lblOffset val="100"/>
        <c:noMultiLvlLbl val="0"/>
      </c:catAx>
      <c:valAx>
        <c:axId val="2121017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12100224"/>
        <c:crosses val="autoZero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1000">
          <a:latin typeface="Century Gothic" panose="020B0502020202020204" pitchFamily="34" charset="0"/>
        </a:defRPr>
      </a:pPr>
      <a:endParaRPr lang="es-E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pattFill prst="dkDnDiag">
                <a:fgClr>
                  <a:schemeClr val="accent1">
                    <a:lumMod val="50000"/>
                  </a:schemeClr>
                </a:fgClr>
                <a:bgClr>
                  <a:schemeClr val="bg1"/>
                </a:bgClr>
              </a:pattFill>
            </c:spPr>
          </c:dPt>
          <c:dPt>
            <c:idx val="1"/>
            <c:invertIfNegative val="0"/>
            <c:bubble3D val="0"/>
            <c:spPr>
              <a:pattFill prst="dkDnDiag">
                <a:fgClr>
                  <a:schemeClr val="accent1">
                    <a:lumMod val="50000"/>
                  </a:schemeClr>
                </a:fgClr>
                <a:bgClr>
                  <a:schemeClr val="bg1"/>
                </a:bgClr>
              </a:patt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Hoja1!$C$8:$J$8</c:f>
              <c:strCache>
                <c:ptCount val="8"/>
                <c:pt idx="0">
                  <c:v>15-18 </c:v>
                </c:pt>
                <c:pt idx="1">
                  <c:v>15-64</c:v>
                </c:pt>
                <c:pt idx="3">
                  <c:v>15-24</c:v>
                </c:pt>
                <c:pt idx="4">
                  <c:v>25-34</c:v>
                </c:pt>
                <c:pt idx="5">
                  <c:v>35-44</c:v>
                </c:pt>
                <c:pt idx="6">
                  <c:v>45-54</c:v>
                </c:pt>
                <c:pt idx="7">
                  <c:v>55-64</c:v>
                </c:pt>
              </c:strCache>
            </c:strRef>
          </c:cat>
          <c:val>
            <c:numRef>
              <c:f>Hoja1!$C$9:$J$9</c:f>
              <c:numCache>
                <c:formatCode>0.0</c:formatCode>
                <c:ptCount val="8"/>
                <c:pt idx="0">
                  <c:v>22.3</c:v>
                </c:pt>
                <c:pt idx="1">
                  <c:v>25</c:v>
                </c:pt>
                <c:pt idx="3">
                  <c:v>22.2</c:v>
                </c:pt>
                <c:pt idx="4">
                  <c:v>25.7</c:v>
                </c:pt>
                <c:pt idx="5">
                  <c:v>27.9</c:v>
                </c:pt>
                <c:pt idx="6">
                  <c:v>25.5</c:v>
                </c:pt>
                <c:pt idx="7">
                  <c:v>28.5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114432"/>
        <c:axId val="212116224"/>
      </c:barChart>
      <c:catAx>
        <c:axId val="2121144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s-ES"/>
          </a:p>
        </c:txPr>
        <c:crossAx val="212116224"/>
        <c:crosses val="autoZero"/>
        <c:auto val="1"/>
        <c:lblAlgn val="ctr"/>
        <c:lblOffset val="100"/>
        <c:noMultiLvlLbl val="0"/>
      </c:catAx>
      <c:valAx>
        <c:axId val="212116224"/>
        <c:scaling>
          <c:orientation val="minMax"/>
          <c:max val="30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crossAx val="212114432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000">
          <a:latin typeface="Century Gothic" panose="020B0502020202020204" pitchFamily="34" charset="0"/>
        </a:defRPr>
      </a:pPr>
      <a:endParaRPr lang="es-E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1159325918519343"/>
          <c:y val="1.7779434763658737E-2"/>
          <c:w val="0.55497352146057843"/>
          <c:h val="0.73494739900694805"/>
        </c:manualLayout>
      </c:layout>
      <c:lineChart>
        <c:grouping val="standard"/>
        <c:varyColors val="0"/>
        <c:ser>
          <c:idx val="1"/>
          <c:order val="0"/>
          <c:tx>
            <c:strRef>
              <c:f>'Fig 1 COC'!$A$3</c:f>
              <c:strCache>
                <c:ptCount val="1"/>
                <c:pt idx="0">
                  <c:v>Alguna vez en la vida</c:v>
                </c:pt>
              </c:strCache>
            </c:strRef>
          </c:tx>
          <c:spPr>
            <a:ln w="38136">
              <a:solidFill>
                <a:srgbClr val="666699"/>
              </a:solidFill>
              <a:prstDash val="solid"/>
            </a:ln>
          </c:spPr>
          <c:marker>
            <c:symbol val="none"/>
          </c:marker>
          <c:cat>
            <c:numRef>
              <c:f>'Fig 1 COC'!$B$2:$K$2</c:f>
              <c:numCache>
                <c:formatCode>General</c:formatCode>
                <c:ptCount val="10"/>
                <c:pt idx="0">
                  <c:v>1995</c:v>
                </c:pt>
                <c:pt idx="1">
                  <c:v>1997</c:v>
                </c:pt>
                <c:pt idx="2">
                  <c:v>1999</c:v>
                </c:pt>
                <c:pt idx="3">
                  <c:v>2001</c:v>
                </c:pt>
                <c:pt idx="4">
                  <c:v>2003</c:v>
                </c:pt>
                <c:pt idx="5">
                  <c:v>2005</c:v>
                </c:pt>
                <c:pt idx="6">
                  <c:v>2007</c:v>
                </c:pt>
                <c:pt idx="7">
                  <c:v>2009</c:v>
                </c:pt>
                <c:pt idx="8">
                  <c:v>2011</c:v>
                </c:pt>
                <c:pt idx="9">
                  <c:v>2013</c:v>
                </c:pt>
              </c:numCache>
            </c:numRef>
          </c:cat>
          <c:val>
            <c:numRef>
              <c:f>'Fig 1 COC'!$B$3:$K$3</c:f>
              <c:numCache>
                <c:formatCode>General</c:formatCode>
                <c:ptCount val="10"/>
                <c:pt idx="0">
                  <c:v>3.4</c:v>
                </c:pt>
                <c:pt idx="1">
                  <c:v>3.4</c:v>
                </c:pt>
                <c:pt idx="2">
                  <c:v>3.1</c:v>
                </c:pt>
                <c:pt idx="3">
                  <c:v>4.8</c:v>
                </c:pt>
                <c:pt idx="4">
                  <c:v>5.9</c:v>
                </c:pt>
                <c:pt idx="5">
                  <c:v>7</c:v>
                </c:pt>
                <c:pt idx="6">
                  <c:v>8</c:v>
                </c:pt>
                <c:pt idx="7">
                  <c:v>10.199999999999999</c:v>
                </c:pt>
                <c:pt idx="8" formatCode="0.0">
                  <c:v>8.7532000697994032</c:v>
                </c:pt>
                <c:pt idx="9" formatCode="0.0">
                  <c:v>10.195234237378081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'Fig 1 COC'!$A$4</c:f>
              <c:strCache>
                <c:ptCount val="1"/>
                <c:pt idx="0">
                  <c:v>Últimos 12 meses</c:v>
                </c:pt>
              </c:strCache>
            </c:strRef>
          </c:tx>
          <c:spPr>
            <a:ln w="38136">
              <a:solidFill>
                <a:srgbClr val="33CCCC"/>
              </a:solidFill>
              <a:prstDash val="solid"/>
            </a:ln>
          </c:spPr>
          <c:marker>
            <c:symbol val="none"/>
          </c:marker>
          <c:cat>
            <c:numRef>
              <c:f>'Fig 1 COC'!$B$2:$K$2</c:f>
              <c:numCache>
                <c:formatCode>General</c:formatCode>
                <c:ptCount val="10"/>
                <c:pt idx="0">
                  <c:v>1995</c:v>
                </c:pt>
                <c:pt idx="1">
                  <c:v>1997</c:v>
                </c:pt>
                <c:pt idx="2">
                  <c:v>1999</c:v>
                </c:pt>
                <c:pt idx="3">
                  <c:v>2001</c:v>
                </c:pt>
                <c:pt idx="4">
                  <c:v>2003</c:v>
                </c:pt>
                <c:pt idx="5">
                  <c:v>2005</c:v>
                </c:pt>
                <c:pt idx="6">
                  <c:v>2007</c:v>
                </c:pt>
                <c:pt idx="7">
                  <c:v>2009</c:v>
                </c:pt>
                <c:pt idx="8">
                  <c:v>2011</c:v>
                </c:pt>
                <c:pt idx="9">
                  <c:v>2013</c:v>
                </c:pt>
              </c:numCache>
            </c:numRef>
          </c:cat>
          <c:val>
            <c:numRef>
              <c:f>'Fig 1 COC'!$B$4:$K$4</c:f>
              <c:numCache>
                <c:formatCode>General</c:formatCode>
                <c:ptCount val="10"/>
                <c:pt idx="0">
                  <c:v>1.8</c:v>
                </c:pt>
                <c:pt idx="1">
                  <c:v>1.6</c:v>
                </c:pt>
                <c:pt idx="2">
                  <c:v>1.6</c:v>
                </c:pt>
                <c:pt idx="3">
                  <c:v>2.5</c:v>
                </c:pt>
                <c:pt idx="4">
                  <c:v>2.7</c:v>
                </c:pt>
                <c:pt idx="5">
                  <c:v>3</c:v>
                </c:pt>
                <c:pt idx="6">
                  <c:v>3</c:v>
                </c:pt>
                <c:pt idx="7">
                  <c:v>2.6</c:v>
                </c:pt>
                <c:pt idx="8" formatCode="0.0">
                  <c:v>2.2372699847138175</c:v>
                </c:pt>
                <c:pt idx="9" formatCode="0.0">
                  <c:v>2.1305962301912471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'Fig 1 COC'!$A$5</c:f>
              <c:strCache>
                <c:ptCount val="1"/>
                <c:pt idx="0">
                  <c:v>Últimos 30 días</c:v>
                </c:pt>
              </c:strCache>
            </c:strRef>
          </c:tx>
          <c:spPr>
            <a:ln w="38136">
              <a:solidFill>
                <a:srgbClr val="C0C0C0"/>
              </a:solidFill>
              <a:prstDash val="solid"/>
            </a:ln>
          </c:spPr>
          <c:marker>
            <c:symbol val="none"/>
          </c:marker>
          <c:cat>
            <c:numRef>
              <c:f>'Fig 1 COC'!$B$2:$K$2</c:f>
              <c:numCache>
                <c:formatCode>General</c:formatCode>
                <c:ptCount val="10"/>
                <c:pt idx="0">
                  <c:v>1995</c:v>
                </c:pt>
                <c:pt idx="1">
                  <c:v>1997</c:v>
                </c:pt>
                <c:pt idx="2">
                  <c:v>1999</c:v>
                </c:pt>
                <c:pt idx="3">
                  <c:v>2001</c:v>
                </c:pt>
                <c:pt idx="4">
                  <c:v>2003</c:v>
                </c:pt>
                <c:pt idx="5">
                  <c:v>2005</c:v>
                </c:pt>
                <c:pt idx="6">
                  <c:v>2007</c:v>
                </c:pt>
                <c:pt idx="7">
                  <c:v>2009</c:v>
                </c:pt>
                <c:pt idx="8">
                  <c:v>2011</c:v>
                </c:pt>
                <c:pt idx="9">
                  <c:v>2013</c:v>
                </c:pt>
              </c:numCache>
            </c:numRef>
          </c:cat>
          <c:val>
            <c:numRef>
              <c:f>'Fig 1 COC'!$B$5:$K$5</c:f>
              <c:numCache>
                <c:formatCode>General</c:formatCode>
                <c:ptCount val="10"/>
                <c:pt idx="1">
                  <c:v>0.9</c:v>
                </c:pt>
                <c:pt idx="2">
                  <c:v>0.9</c:v>
                </c:pt>
                <c:pt idx="3">
                  <c:v>1.3</c:v>
                </c:pt>
                <c:pt idx="4">
                  <c:v>1.1000000000000001</c:v>
                </c:pt>
                <c:pt idx="5">
                  <c:v>1.6</c:v>
                </c:pt>
                <c:pt idx="6">
                  <c:v>1.6</c:v>
                </c:pt>
                <c:pt idx="7">
                  <c:v>1.2</c:v>
                </c:pt>
                <c:pt idx="8" formatCode="0.0">
                  <c:v>1.1394710901690612</c:v>
                </c:pt>
                <c:pt idx="9" formatCode="0.0">
                  <c:v>1.0132665386293993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7881216"/>
        <c:axId val="197899392"/>
      </c:lineChart>
      <c:lineChart>
        <c:grouping val="standard"/>
        <c:varyColors val="0"/>
        <c:ser>
          <c:idx val="3"/>
          <c:order val="3"/>
          <c:tx>
            <c:strRef>
              <c:f>'Fig 1 COC'!$A$6</c:f>
              <c:strCache>
                <c:ptCount val="1"/>
                <c:pt idx="0">
                  <c:v>Edad media de inicio en el consumo</c:v>
                </c:pt>
              </c:strCache>
            </c:strRef>
          </c:tx>
          <c:spPr>
            <a:ln w="38136">
              <a:solidFill>
                <a:srgbClr val="CC99FF"/>
              </a:solidFill>
              <a:prstDash val="solid"/>
            </a:ln>
          </c:spPr>
          <c:marker>
            <c:symbol val="none"/>
          </c:marker>
          <c:cat>
            <c:numRef>
              <c:f>'Fig 1 COC'!$B$2:$K$2</c:f>
              <c:numCache>
                <c:formatCode>General</c:formatCode>
                <c:ptCount val="10"/>
                <c:pt idx="0">
                  <c:v>1995</c:v>
                </c:pt>
                <c:pt idx="1">
                  <c:v>1997</c:v>
                </c:pt>
                <c:pt idx="2">
                  <c:v>1999</c:v>
                </c:pt>
                <c:pt idx="3">
                  <c:v>2001</c:v>
                </c:pt>
                <c:pt idx="4">
                  <c:v>2003</c:v>
                </c:pt>
                <c:pt idx="5">
                  <c:v>2005</c:v>
                </c:pt>
                <c:pt idx="6">
                  <c:v>2007</c:v>
                </c:pt>
                <c:pt idx="7">
                  <c:v>2009</c:v>
                </c:pt>
                <c:pt idx="8">
                  <c:v>2011</c:v>
                </c:pt>
                <c:pt idx="9">
                  <c:v>2013</c:v>
                </c:pt>
              </c:numCache>
            </c:numRef>
          </c:cat>
          <c:val>
            <c:numRef>
              <c:f>'Fig 1 COC'!$B$6:$K$6</c:f>
              <c:numCache>
                <c:formatCode>General</c:formatCode>
                <c:ptCount val="10"/>
                <c:pt idx="0">
                  <c:v>21.4</c:v>
                </c:pt>
                <c:pt idx="1">
                  <c:v>21.3</c:v>
                </c:pt>
                <c:pt idx="2">
                  <c:v>21.8</c:v>
                </c:pt>
                <c:pt idx="3">
                  <c:v>20.399999999999999</c:v>
                </c:pt>
                <c:pt idx="4">
                  <c:v>20.9</c:v>
                </c:pt>
                <c:pt idx="5">
                  <c:v>20.6</c:v>
                </c:pt>
                <c:pt idx="6">
                  <c:v>20.9</c:v>
                </c:pt>
                <c:pt idx="7">
                  <c:v>20.9</c:v>
                </c:pt>
                <c:pt idx="8" formatCode="0.0">
                  <c:v>21.023196750935107</c:v>
                </c:pt>
                <c:pt idx="9" formatCode="0.0">
                  <c:v>21.335456813397144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7901312"/>
        <c:axId val="197903104"/>
      </c:lineChart>
      <c:catAx>
        <c:axId val="19788121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17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s-ES"/>
          </a:p>
        </c:txPr>
        <c:crossAx val="197899392"/>
        <c:crosses val="autoZero"/>
        <c:auto val="0"/>
        <c:lblAlgn val="ctr"/>
        <c:lblOffset val="100"/>
        <c:tickMarkSkip val="1"/>
        <c:noMultiLvlLbl val="0"/>
      </c:catAx>
      <c:valAx>
        <c:axId val="19789939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Prevalencia (%)</a:t>
                </a:r>
              </a:p>
            </c:rich>
          </c:tx>
          <c:layout>
            <c:manualLayout>
              <c:xMode val="edge"/>
              <c:yMode val="edge"/>
              <c:x val="0.2609127792385208"/>
              <c:y val="0.22616354593079402"/>
            </c:manualLayout>
          </c:layout>
          <c:overlay val="0"/>
          <c:spPr>
            <a:noFill/>
            <a:ln w="25424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9534">
            <a:noFill/>
          </a:ln>
        </c:spPr>
        <c:txPr>
          <a:bodyPr rot="0" vert="horz"/>
          <a:lstStyle/>
          <a:p>
            <a:pPr>
              <a:defRPr/>
            </a:pPr>
            <a:endParaRPr lang="es-ES"/>
          </a:p>
        </c:txPr>
        <c:crossAx val="197881216"/>
        <c:crosses val="autoZero"/>
        <c:crossBetween val="between"/>
      </c:valAx>
      <c:catAx>
        <c:axId val="1979013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7903104"/>
        <c:crosses val="autoZero"/>
        <c:auto val="0"/>
        <c:lblAlgn val="ctr"/>
        <c:lblOffset val="100"/>
        <c:noMultiLvlLbl val="0"/>
      </c:catAx>
      <c:valAx>
        <c:axId val="197903104"/>
        <c:scaling>
          <c:orientation val="minMax"/>
          <c:max val="25"/>
          <c:min val="18"/>
        </c:scaling>
        <c:delete val="0"/>
        <c:axPos val="r"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Edad (años)</a:t>
                </a:r>
              </a:p>
            </c:rich>
          </c:tx>
          <c:layout>
            <c:manualLayout>
              <c:xMode val="edge"/>
              <c:yMode val="edge"/>
              <c:x val="0.89716790726956264"/>
              <c:y val="0.2451744677941767"/>
            </c:manualLayout>
          </c:layout>
          <c:overlay val="0"/>
          <c:spPr>
            <a:noFill/>
            <a:ln w="25424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9534">
            <a:noFill/>
          </a:ln>
        </c:spPr>
        <c:txPr>
          <a:bodyPr rot="0" vert="horz"/>
          <a:lstStyle/>
          <a:p>
            <a:pPr>
              <a:defRPr/>
            </a:pPr>
            <a:endParaRPr lang="es-ES"/>
          </a:p>
        </c:txPr>
        <c:crossAx val="197901312"/>
        <c:crosses val="max"/>
        <c:crossBetween val="between"/>
      </c:valAx>
      <c:dTable>
        <c:showHorzBorder val="0"/>
        <c:showVertBorder val="0"/>
        <c:showOutline val="1"/>
        <c:showKeys val="1"/>
        <c:spPr>
          <a:ln w="3178">
            <a:solidFill>
              <a:srgbClr val="C0C0C0"/>
            </a:solidFill>
            <a:prstDash val="solid"/>
          </a:ln>
        </c:spPr>
      </c:dTable>
      <c:spPr>
        <a:noFill/>
        <a:ln w="2542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Century Gothic"/>
          <a:ea typeface="Century Gothic"/>
          <a:cs typeface="Century Gothic"/>
        </a:defRPr>
      </a:pPr>
      <a:endParaRPr lang="es-E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es-ES" sz="1000"/>
              <a:t>Últimos 12 meses </a:t>
            </a:r>
          </a:p>
          <a:p>
            <a:pPr>
              <a:defRPr sz="1000"/>
            </a:pPr>
            <a:r>
              <a:rPr lang="es-ES" sz="1000"/>
              <a:t>según sexo</a:t>
            </a:r>
          </a:p>
        </c:rich>
      </c:tx>
      <c:layout>
        <c:manualLayout>
          <c:xMode val="edge"/>
          <c:yMode val="edge"/>
          <c:x val="0.2605150671955479"/>
          <c:y val="0"/>
        </c:manualLayout>
      </c:layout>
      <c:overlay val="0"/>
      <c:spPr>
        <a:noFill/>
        <a:ln w="14481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2121212121212122"/>
          <c:y val="0.22347629796839727"/>
          <c:w val="0.85656565656565653"/>
          <c:h val="0.53047404063205417"/>
        </c:manualLayout>
      </c:layout>
      <c:lineChart>
        <c:grouping val="standard"/>
        <c:varyColors val="0"/>
        <c:ser>
          <c:idx val="0"/>
          <c:order val="0"/>
          <c:tx>
            <c:strRef>
              <c:f>'Fig 9 COC'!$A$3</c:f>
              <c:strCache>
                <c:ptCount val="1"/>
                <c:pt idx="0">
                  <c:v>Hombres</c:v>
                </c:pt>
              </c:strCache>
            </c:strRef>
          </c:tx>
          <c:spPr>
            <a:ln w="21721">
              <a:solidFill>
                <a:srgbClr val="666699"/>
              </a:solidFill>
              <a:prstDash val="solid"/>
            </a:ln>
          </c:spPr>
          <c:marker>
            <c:symbol val="none"/>
          </c:marker>
          <c:cat>
            <c:numRef>
              <c:f>'Fig 9 COC'!$B$2:$I$2</c:f>
              <c:numCache>
                <c:formatCode>General</c:formatCode>
                <c:ptCount val="8"/>
                <c:pt idx="0">
                  <c:v>1999</c:v>
                </c:pt>
                <c:pt idx="1">
                  <c:v>2001</c:v>
                </c:pt>
                <c:pt idx="2">
                  <c:v>2003</c:v>
                </c:pt>
                <c:pt idx="3">
                  <c:v>2005</c:v>
                </c:pt>
                <c:pt idx="4">
                  <c:v>2007</c:v>
                </c:pt>
                <c:pt idx="5">
                  <c:v>2009</c:v>
                </c:pt>
                <c:pt idx="6">
                  <c:v>2011</c:v>
                </c:pt>
                <c:pt idx="7">
                  <c:v>2013</c:v>
                </c:pt>
              </c:numCache>
            </c:numRef>
          </c:cat>
          <c:val>
            <c:numRef>
              <c:f>'Fig 9 COC'!$B$3:$I$3</c:f>
              <c:numCache>
                <c:formatCode>General</c:formatCode>
                <c:ptCount val="8"/>
                <c:pt idx="0">
                  <c:v>2.2999999999999998</c:v>
                </c:pt>
                <c:pt idx="1">
                  <c:v>3.8</c:v>
                </c:pt>
                <c:pt idx="2">
                  <c:v>4.0999999999999996</c:v>
                </c:pt>
                <c:pt idx="3">
                  <c:v>4.5999999999999996</c:v>
                </c:pt>
                <c:pt idx="4">
                  <c:v>4.4000000000000004</c:v>
                </c:pt>
                <c:pt idx="5">
                  <c:v>4.2</c:v>
                </c:pt>
                <c:pt idx="6" formatCode="0.0">
                  <c:v>3.5711317763961996</c:v>
                </c:pt>
                <c:pt idx="7" formatCode="0.0">
                  <c:v>3.3320537304171132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'Fig 9 COC'!$A$4</c:f>
              <c:strCache>
                <c:ptCount val="1"/>
                <c:pt idx="0">
                  <c:v>Mujeres</c:v>
                </c:pt>
              </c:strCache>
            </c:strRef>
          </c:tx>
          <c:spPr>
            <a:ln w="21721">
              <a:solidFill>
                <a:srgbClr val="CB6397"/>
              </a:solidFill>
              <a:prstDash val="solid"/>
            </a:ln>
          </c:spPr>
          <c:marker>
            <c:symbol val="none"/>
          </c:marker>
          <c:cat>
            <c:numRef>
              <c:f>'Fig 9 COC'!$B$2:$I$2</c:f>
              <c:numCache>
                <c:formatCode>General</c:formatCode>
                <c:ptCount val="8"/>
                <c:pt idx="0">
                  <c:v>1999</c:v>
                </c:pt>
                <c:pt idx="1">
                  <c:v>2001</c:v>
                </c:pt>
                <c:pt idx="2">
                  <c:v>2003</c:v>
                </c:pt>
                <c:pt idx="3">
                  <c:v>2005</c:v>
                </c:pt>
                <c:pt idx="4">
                  <c:v>2007</c:v>
                </c:pt>
                <c:pt idx="5">
                  <c:v>2009</c:v>
                </c:pt>
                <c:pt idx="6">
                  <c:v>2011</c:v>
                </c:pt>
                <c:pt idx="7">
                  <c:v>2013</c:v>
                </c:pt>
              </c:numCache>
            </c:numRef>
          </c:cat>
          <c:val>
            <c:numRef>
              <c:f>'Fig 9 COC'!$B$4:$I$4</c:f>
              <c:numCache>
                <c:formatCode>General</c:formatCode>
                <c:ptCount val="8"/>
                <c:pt idx="0">
                  <c:v>0.8</c:v>
                </c:pt>
                <c:pt idx="1">
                  <c:v>1.3</c:v>
                </c:pt>
                <c:pt idx="2">
                  <c:v>1.2</c:v>
                </c:pt>
                <c:pt idx="3">
                  <c:v>1.3</c:v>
                </c:pt>
                <c:pt idx="4">
                  <c:v>1.5</c:v>
                </c:pt>
                <c:pt idx="5">
                  <c:v>1</c:v>
                </c:pt>
                <c:pt idx="6" formatCode="0.0">
                  <c:v>0.87226543877728413</c:v>
                </c:pt>
                <c:pt idx="7" formatCode="0.0">
                  <c:v>0.90945313096588454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7806720"/>
        <c:axId val="197808512"/>
      </c:lineChart>
      <c:catAx>
        <c:axId val="197806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810">
            <a:solidFill>
              <a:srgbClr val="C0C0C0"/>
            </a:solidFill>
            <a:prstDash val="solid"/>
          </a:ln>
        </c:spPr>
        <c:txPr>
          <a:bodyPr rot="-5400000" vert="horz"/>
          <a:lstStyle/>
          <a:p>
            <a:pPr>
              <a:defRPr/>
            </a:pPr>
            <a:endParaRPr lang="es-ES"/>
          </a:p>
        </c:txPr>
        <c:crossAx val="197808512"/>
        <c:crosses val="autoZero"/>
        <c:auto val="1"/>
        <c:lblAlgn val="ctr"/>
        <c:lblOffset val="100"/>
        <c:tickMarkSkip val="1"/>
        <c:noMultiLvlLbl val="0"/>
      </c:catAx>
      <c:valAx>
        <c:axId val="1978085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5430">
            <a:noFill/>
          </a:ln>
        </c:spPr>
        <c:txPr>
          <a:bodyPr rot="0" vert="horz"/>
          <a:lstStyle/>
          <a:p>
            <a:pPr>
              <a:defRPr/>
            </a:pPr>
            <a:endParaRPr lang="es-ES"/>
          </a:p>
        </c:txPr>
        <c:crossAx val="197806720"/>
        <c:crosses val="autoZero"/>
        <c:crossBetween val="between"/>
        <c:majorUnit val="1"/>
      </c:valAx>
      <c:spPr>
        <a:noFill/>
        <a:ln w="14481">
          <a:noFill/>
        </a:ln>
      </c:spPr>
    </c:plotArea>
    <c:legend>
      <c:legendPos val="r"/>
      <c:layout>
        <c:manualLayout>
          <c:xMode val="edge"/>
          <c:yMode val="edge"/>
          <c:x val="0.28117222189331598"/>
          <c:y val="0.39814470160926846"/>
          <c:w val="0.55040672547510505"/>
          <c:h val="0.15091598398685013"/>
        </c:manualLayout>
      </c:layout>
      <c:overlay val="0"/>
      <c:txPr>
        <a:bodyPr/>
        <a:lstStyle/>
        <a:p>
          <a:pPr>
            <a:defRPr sz="8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entury Gothic"/>
          <a:ea typeface="Century Gothic"/>
          <a:cs typeface="Century Gothic"/>
        </a:defRPr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1896551724137932E-2"/>
          <c:y val="3.5598705501618123E-2"/>
          <c:w val="0.95862068965517244"/>
          <c:h val="0.66019417475728148"/>
        </c:manualLayout>
      </c:layout>
      <c:barChart>
        <c:barDir val="col"/>
        <c:grouping val="clustered"/>
        <c:varyColors val="0"/>
        <c:ser>
          <c:idx val="0"/>
          <c:order val="0"/>
          <c:spPr>
            <a:pattFill prst="ltDnDiag">
              <a:fgClr>
                <a:srgbClr xmlns:mc="http://schemas.openxmlformats.org/markup-compatibility/2006" xmlns:a14="http://schemas.microsoft.com/office/drawing/2010/main" val="FFFFFF" mc:Ignorable="a14" a14:legacySpreadsheetColorIndex="65"/>
              </a:fgClr>
              <a:bgClr>
                <a:srgbClr xmlns:mc="http://schemas.openxmlformats.org/markup-compatibility/2006" xmlns:a14="http://schemas.microsoft.com/office/drawing/2010/main" val="99CCFF" mc:Ignorable="a14" a14:legacySpreadsheetColorIndex="44"/>
              </a:bgClr>
            </a:pattFill>
            <a:ln w="3178">
              <a:solidFill>
                <a:srgbClr val="C0C0C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1.4466980232047295E-3"/>
                  <c:y val="1.160092807424593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3567412544898822E-3"/>
                  <c:y val="1.160092807424593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9297059007334899E-3"/>
                  <c:y val="1.160092807424593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24">
                <a:noFill/>
              </a:ln>
            </c:spPr>
            <c:txPr>
              <a:bodyPr/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 2 PREV'!$A$4:$A$27</c:f>
              <c:strCache>
                <c:ptCount val="24"/>
                <c:pt idx="0">
                  <c:v>Alcohol</c:v>
                </c:pt>
                <c:pt idx="1">
                  <c:v>Tabaco</c:v>
                </c:pt>
                <c:pt idx="2">
                  <c:v>Hipnosedantes</c:v>
                </c:pt>
                <c:pt idx="3">
                  <c:v>Hipnosedantes s.r.</c:v>
                </c:pt>
                <c:pt idx="4">
                  <c:v>Cannabis</c:v>
                </c:pt>
                <c:pt idx="5">
                  <c:v>Cocaína polvo y/o base</c:v>
                </c:pt>
                <c:pt idx="6">
                  <c:v>Éxtasis</c:v>
                </c:pt>
                <c:pt idx="7">
                  <c:v>Anfetaminas/speed</c:v>
                </c:pt>
                <c:pt idx="8">
                  <c:v>Alucinógenos</c:v>
                </c:pt>
                <c:pt idx="9">
                  <c:v>Nuevas sustancias</c:v>
                </c:pt>
                <c:pt idx="10">
                  <c:v>Setas mágicas</c:v>
                </c:pt>
                <c:pt idx="11">
                  <c:v>Ketamina</c:v>
                </c:pt>
                <c:pt idx="12">
                  <c:v>GHB</c:v>
                </c:pt>
                <c:pt idx="13">
                  <c:v>Salvia</c:v>
                </c:pt>
                <c:pt idx="14">
                  <c:v>Metanfetamina</c:v>
                </c:pt>
                <c:pt idx="15">
                  <c:v>Inhalables volátiles</c:v>
                </c:pt>
                <c:pt idx="16">
                  <c:v>Spice</c:v>
                </c:pt>
                <c:pt idx="17">
                  <c:v>Heroína</c:v>
                </c:pt>
                <c:pt idx="18">
                  <c:v>Esteroides anabolizantes</c:v>
                </c:pt>
                <c:pt idx="19">
                  <c:v>Nexus</c:v>
                </c:pt>
                <c:pt idx="20">
                  <c:v>Mefedrona</c:v>
                </c:pt>
                <c:pt idx="21">
                  <c:v>Piperazinas</c:v>
                </c:pt>
                <c:pt idx="22">
                  <c:v>Legal Highs</c:v>
                </c:pt>
                <c:pt idx="23">
                  <c:v>Research Chemicals</c:v>
                </c:pt>
              </c:strCache>
            </c:strRef>
          </c:cat>
          <c:val>
            <c:numRef>
              <c:f>'Fig 2 PREV'!$B$4:$B$27</c:f>
              <c:numCache>
                <c:formatCode>0.0</c:formatCode>
                <c:ptCount val="24"/>
                <c:pt idx="0">
                  <c:v>78.348369924416559</c:v>
                </c:pt>
                <c:pt idx="1">
                  <c:v>40.74333653408938</c:v>
                </c:pt>
                <c:pt idx="2">
                  <c:v>12.236406890899813</c:v>
                </c:pt>
                <c:pt idx="3">
                  <c:v>1.228580066286439</c:v>
                </c:pt>
                <c:pt idx="4">
                  <c:v>9.2051603777019864</c:v>
                </c:pt>
                <c:pt idx="5">
                  <c:v>2.1579343814724949</c:v>
                </c:pt>
                <c:pt idx="6">
                  <c:v>0.65494417639093561</c:v>
                </c:pt>
                <c:pt idx="7">
                  <c:v>0.618576990900086</c:v>
                </c:pt>
                <c:pt idx="8">
                  <c:v>0.34145676433099537</c:v>
                </c:pt>
                <c:pt idx="9">
                  <c:v>0.68737191285709021</c:v>
                </c:pt>
                <c:pt idx="10">
                  <c:v>0.22526152174241337</c:v>
                </c:pt>
                <c:pt idx="11">
                  <c:v>0.12005298700529028</c:v>
                </c:pt>
                <c:pt idx="12">
                  <c:v>7.7124512601161793E-2</c:v>
                </c:pt>
                <c:pt idx="13">
                  <c:v>9.0966091259717941E-2</c:v>
                </c:pt>
                <c:pt idx="14">
                  <c:v>8.81293531617275E-2</c:v>
                </c:pt>
                <c:pt idx="15">
                  <c:v>5.0738565353258436E-2</c:v>
                </c:pt>
                <c:pt idx="16">
                  <c:v>9.2654442292356046E-2</c:v>
                </c:pt>
                <c:pt idx="17">
                  <c:v>6.0364423310935007E-2</c:v>
                </c:pt>
                <c:pt idx="18">
                  <c:v>2.350720197357542E-2</c:v>
                </c:pt>
                <c:pt idx="19">
                  <c:v>4.2501023893854045E-2</c:v>
                </c:pt>
                <c:pt idx="20">
                  <c:v>1.7365760637990137E-2</c:v>
                </c:pt>
                <c:pt idx="21">
                  <c:v>4.2507686906253532E-3</c:v>
                </c:pt>
                <c:pt idx="22">
                  <c:v>0</c:v>
                </c:pt>
                <c:pt idx="23">
                  <c:v>3.2635870941697255E-3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136384"/>
        <c:axId val="115137920"/>
      </c:barChart>
      <c:catAx>
        <c:axId val="115136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534">
            <a:noFill/>
          </a:ln>
        </c:spPr>
        <c:txPr>
          <a:bodyPr rot="-540000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endParaRPr lang="es-ES"/>
          </a:p>
        </c:txPr>
        <c:crossAx val="1151379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5137920"/>
        <c:scaling>
          <c:orientation val="minMax"/>
          <c:max val="15"/>
        </c:scaling>
        <c:delete val="1"/>
        <c:axPos val="l"/>
        <c:numFmt formatCode="0.0" sourceLinked="1"/>
        <c:majorTickMark val="out"/>
        <c:minorTickMark val="none"/>
        <c:tickLblPos val="nextTo"/>
        <c:crossAx val="115136384"/>
        <c:crosses val="autoZero"/>
        <c:crossBetween val="between"/>
      </c:valAx>
      <c:spPr>
        <a:noFill/>
        <a:ln w="2542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1" b="0" i="0" u="none" strike="noStrike" baseline="0">
          <a:solidFill>
            <a:srgbClr val="000000"/>
          </a:solidFill>
          <a:latin typeface="Century Gothic"/>
          <a:ea typeface="Century Gothic"/>
          <a:cs typeface="Century Gothic"/>
        </a:defRPr>
      </a:pPr>
      <a:endParaRPr lang="es-E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726943942133815"/>
          <c:y val="4.5307443365695796E-2"/>
          <c:w val="0.82368896925858948"/>
          <c:h val="0.74971478856240736"/>
        </c:manualLayout>
      </c:layout>
      <c:lineChart>
        <c:grouping val="standard"/>
        <c:varyColors val="0"/>
        <c:ser>
          <c:idx val="0"/>
          <c:order val="0"/>
          <c:tx>
            <c:strRef>
              <c:f>Hoja1!$A$4</c:f>
              <c:strCache>
                <c:ptCount val="1"/>
                <c:pt idx="0">
                  <c:v>Extasis</c:v>
                </c:pt>
              </c:strCache>
            </c:strRef>
          </c:tx>
          <c:spPr>
            <a:ln w="38136">
              <a:solidFill>
                <a:srgbClr val="808080"/>
              </a:solidFill>
              <a:prstDash val="solid"/>
            </a:ln>
          </c:spPr>
          <c:marker>
            <c:symbol val="none"/>
          </c:marker>
          <c:cat>
            <c:numRef>
              <c:f>Hoja1!$B$3:$K$3</c:f>
              <c:numCache>
                <c:formatCode>General</c:formatCode>
                <c:ptCount val="10"/>
                <c:pt idx="0">
                  <c:v>1995</c:v>
                </c:pt>
                <c:pt idx="1">
                  <c:v>1997</c:v>
                </c:pt>
                <c:pt idx="2">
                  <c:v>1999</c:v>
                </c:pt>
                <c:pt idx="3">
                  <c:v>2001</c:v>
                </c:pt>
                <c:pt idx="4">
                  <c:v>2003</c:v>
                </c:pt>
                <c:pt idx="5">
                  <c:v>2005</c:v>
                </c:pt>
                <c:pt idx="6">
                  <c:v>2007</c:v>
                </c:pt>
                <c:pt idx="7">
                  <c:v>2009</c:v>
                </c:pt>
                <c:pt idx="8">
                  <c:v>2011</c:v>
                </c:pt>
                <c:pt idx="9">
                  <c:v>2013</c:v>
                </c:pt>
              </c:numCache>
            </c:numRef>
          </c:cat>
          <c:val>
            <c:numRef>
              <c:f>Hoja1!$B$4:$K$4</c:f>
              <c:numCache>
                <c:formatCode>General</c:formatCode>
                <c:ptCount val="10"/>
                <c:pt idx="0">
                  <c:v>1.3</c:v>
                </c:pt>
                <c:pt idx="1">
                  <c:v>0.9</c:v>
                </c:pt>
                <c:pt idx="2">
                  <c:v>0.8</c:v>
                </c:pt>
                <c:pt idx="3">
                  <c:v>1.8</c:v>
                </c:pt>
                <c:pt idx="4">
                  <c:v>1.4</c:v>
                </c:pt>
                <c:pt idx="5">
                  <c:v>1.2</c:v>
                </c:pt>
                <c:pt idx="6">
                  <c:v>1.2</c:v>
                </c:pt>
                <c:pt idx="7">
                  <c:v>0.8</c:v>
                </c:pt>
                <c:pt idx="8" formatCode="0.0">
                  <c:v>0.6791598591101119</c:v>
                </c:pt>
                <c:pt idx="9" formatCode="0.0">
                  <c:v>0.65494417639093561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Hoja1!$A$5</c:f>
              <c:strCache>
                <c:ptCount val="1"/>
                <c:pt idx="0">
                  <c:v>Anfetaminas</c:v>
                </c:pt>
              </c:strCache>
            </c:strRef>
          </c:tx>
          <c:spPr>
            <a:ln w="38136">
              <a:solidFill>
                <a:srgbClr val="99CCFF"/>
              </a:solidFill>
              <a:prstDash val="solid"/>
            </a:ln>
          </c:spPr>
          <c:marker>
            <c:symbol val="none"/>
          </c:marker>
          <c:cat>
            <c:numRef>
              <c:f>Hoja1!$B$3:$K$3</c:f>
              <c:numCache>
                <c:formatCode>General</c:formatCode>
                <c:ptCount val="10"/>
                <c:pt idx="0">
                  <c:v>1995</c:v>
                </c:pt>
                <c:pt idx="1">
                  <c:v>1997</c:v>
                </c:pt>
                <c:pt idx="2">
                  <c:v>1999</c:v>
                </c:pt>
                <c:pt idx="3">
                  <c:v>2001</c:v>
                </c:pt>
                <c:pt idx="4">
                  <c:v>2003</c:v>
                </c:pt>
                <c:pt idx="5">
                  <c:v>2005</c:v>
                </c:pt>
                <c:pt idx="6">
                  <c:v>2007</c:v>
                </c:pt>
                <c:pt idx="7">
                  <c:v>2009</c:v>
                </c:pt>
                <c:pt idx="8">
                  <c:v>2011</c:v>
                </c:pt>
                <c:pt idx="9">
                  <c:v>2013</c:v>
                </c:pt>
              </c:numCache>
            </c:numRef>
          </c:cat>
          <c:val>
            <c:numRef>
              <c:f>Hoja1!$B$5:$K$5</c:f>
              <c:numCache>
                <c:formatCode>General</c:formatCode>
                <c:ptCount val="10"/>
                <c:pt idx="0">
                  <c:v>1</c:v>
                </c:pt>
                <c:pt idx="1">
                  <c:v>0.9</c:v>
                </c:pt>
                <c:pt idx="2">
                  <c:v>0.7</c:v>
                </c:pt>
                <c:pt idx="3">
                  <c:v>1.1000000000000001</c:v>
                </c:pt>
                <c:pt idx="4">
                  <c:v>0.8</c:v>
                </c:pt>
                <c:pt idx="5">
                  <c:v>1</c:v>
                </c:pt>
                <c:pt idx="6">
                  <c:v>0.9</c:v>
                </c:pt>
                <c:pt idx="7">
                  <c:v>0.6</c:v>
                </c:pt>
                <c:pt idx="8" formatCode="0.0">
                  <c:v>0.60646191919387071</c:v>
                </c:pt>
                <c:pt idx="9" formatCode="0.0">
                  <c:v>0.618576990900086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Hoja1!$A$6</c:f>
              <c:strCache>
                <c:ptCount val="1"/>
                <c:pt idx="0">
                  <c:v>Alucinógenos</c:v>
                </c:pt>
              </c:strCache>
            </c:strRef>
          </c:tx>
          <c:spPr>
            <a:ln w="38136">
              <a:solidFill>
                <a:srgbClr val="333399"/>
              </a:solidFill>
              <a:prstDash val="solid"/>
            </a:ln>
          </c:spPr>
          <c:marker>
            <c:symbol val="none"/>
          </c:marker>
          <c:cat>
            <c:numRef>
              <c:f>Hoja1!$B$3:$K$3</c:f>
              <c:numCache>
                <c:formatCode>General</c:formatCode>
                <c:ptCount val="10"/>
                <c:pt idx="0">
                  <c:v>1995</c:v>
                </c:pt>
                <c:pt idx="1">
                  <c:v>1997</c:v>
                </c:pt>
                <c:pt idx="2">
                  <c:v>1999</c:v>
                </c:pt>
                <c:pt idx="3">
                  <c:v>2001</c:v>
                </c:pt>
                <c:pt idx="4">
                  <c:v>2003</c:v>
                </c:pt>
                <c:pt idx="5">
                  <c:v>2005</c:v>
                </c:pt>
                <c:pt idx="6">
                  <c:v>2007</c:v>
                </c:pt>
                <c:pt idx="7">
                  <c:v>2009</c:v>
                </c:pt>
                <c:pt idx="8">
                  <c:v>2011</c:v>
                </c:pt>
                <c:pt idx="9">
                  <c:v>2013</c:v>
                </c:pt>
              </c:numCache>
            </c:numRef>
          </c:cat>
          <c:val>
            <c:numRef>
              <c:f>Hoja1!$B$6:$K$6</c:f>
              <c:numCache>
                <c:formatCode>General</c:formatCode>
                <c:ptCount val="10"/>
                <c:pt idx="0">
                  <c:v>0.8</c:v>
                </c:pt>
                <c:pt idx="1">
                  <c:v>0.9</c:v>
                </c:pt>
                <c:pt idx="2">
                  <c:v>0.6</c:v>
                </c:pt>
                <c:pt idx="3">
                  <c:v>0.7</c:v>
                </c:pt>
                <c:pt idx="4">
                  <c:v>0.6</c:v>
                </c:pt>
                <c:pt idx="5">
                  <c:v>0.7</c:v>
                </c:pt>
                <c:pt idx="6">
                  <c:v>0.6</c:v>
                </c:pt>
                <c:pt idx="7">
                  <c:v>0.5</c:v>
                </c:pt>
                <c:pt idx="8" formatCode="0.0">
                  <c:v>0.40554139231211367</c:v>
                </c:pt>
                <c:pt idx="9" formatCode="0.0">
                  <c:v>0.34145676433099537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8333184"/>
        <c:axId val="198334720"/>
      </c:lineChart>
      <c:catAx>
        <c:axId val="198333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8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201" b="0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endParaRPr lang="es-ES"/>
          </a:p>
        </c:txPr>
        <c:crossAx val="198334720"/>
        <c:crosses val="autoZero"/>
        <c:auto val="1"/>
        <c:lblAlgn val="ctr"/>
        <c:lblOffset val="100"/>
        <c:tickMarkSkip val="1"/>
        <c:noMultiLvlLbl val="0"/>
      </c:catAx>
      <c:valAx>
        <c:axId val="1983347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34">
            <a:noFill/>
          </a:ln>
        </c:spPr>
        <c:txPr>
          <a:bodyPr rot="0" vert="horz"/>
          <a:lstStyle/>
          <a:p>
            <a:pPr>
              <a:defRPr sz="1201" b="0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endParaRPr lang="es-ES"/>
          </a:p>
        </c:txPr>
        <c:crossAx val="198333184"/>
        <c:crosses val="autoZero"/>
        <c:crossBetween val="between"/>
      </c:valAx>
      <c:dTable>
        <c:showHorzBorder val="0"/>
        <c:showVertBorder val="0"/>
        <c:showOutline val="1"/>
        <c:showKeys val="1"/>
        <c:spPr>
          <a:ln w="3178">
            <a:solidFill>
              <a:srgbClr val="C0C0C0"/>
            </a:solidFill>
            <a:prstDash val="solid"/>
          </a:ln>
        </c:spPr>
        <c:txPr>
          <a:bodyPr/>
          <a:lstStyle/>
          <a:p>
            <a:pPr rtl="0">
              <a:defRPr sz="1151" b="0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endParaRPr lang="es-ES"/>
          </a:p>
        </c:txPr>
      </c:dTable>
      <c:spPr>
        <a:noFill/>
        <a:ln w="2542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1" b="0" i="0" u="none" strike="noStrike" baseline="0">
          <a:solidFill>
            <a:srgbClr val="000000"/>
          </a:solidFill>
          <a:latin typeface="Century Gothic"/>
          <a:ea typeface="Century Gothic"/>
          <a:cs typeface="Century Gothic"/>
        </a:defRPr>
      </a:pPr>
      <a:endParaRPr lang="es-E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1260991343090949"/>
          <c:y val="2.5666278270072375E-2"/>
          <c:w val="0.60304216626974372"/>
          <c:h val="0.69707931219329744"/>
        </c:manualLayout>
      </c:layout>
      <c:lineChart>
        <c:grouping val="standard"/>
        <c:varyColors val="0"/>
        <c:ser>
          <c:idx val="1"/>
          <c:order val="0"/>
          <c:tx>
            <c:strRef>
              <c:f>'Fig 1 HER'!$A$3</c:f>
              <c:strCache>
                <c:ptCount val="1"/>
                <c:pt idx="0">
                  <c:v>Alguna vez en la vida</c:v>
                </c:pt>
              </c:strCache>
            </c:strRef>
          </c:tx>
          <c:spPr>
            <a:ln w="34925">
              <a:solidFill>
                <a:srgbClr val="006699"/>
              </a:solidFill>
              <a:prstDash val="solid"/>
            </a:ln>
          </c:spPr>
          <c:marker>
            <c:symbol val="none"/>
          </c:marker>
          <c:trendline>
            <c:spPr>
              <a:ln w="25400">
                <a:solidFill>
                  <a:srgbClr val="3B5063"/>
                </a:solidFill>
                <a:prstDash val="lgDash"/>
                <a:bevel/>
              </a:ln>
            </c:spPr>
            <c:trendlineType val="linear"/>
            <c:dispRSqr val="0"/>
            <c:dispEq val="0"/>
          </c:trendline>
          <c:cat>
            <c:numRef>
              <c:f>'Fig 1 HER'!$B$2:$K$2</c:f>
              <c:numCache>
                <c:formatCode>General</c:formatCode>
                <c:ptCount val="10"/>
                <c:pt idx="0">
                  <c:v>1995</c:v>
                </c:pt>
                <c:pt idx="1">
                  <c:v>1997</c:v>
                </c:pt>
                <c:pt idx="2">
                  <c:v>1999</c:v>
                </c:pt>
                <c:pt idx="3">
                  <c:v>2001</c:v>
                </c:pt>
                <c:pt idx="4">
                  <c:v>2003</c:v>
                </c:pt>
                <c:pt idx="5">
                  <c:v>2005</c:v>
                </c:pt>
                <c:pt idx="6">
                  <c:v>2007</c:v>
                </c:pt>
                <c:pt idx="7">
                  <c:v>2009</c:v>
                </c:pt>
                <c:pt idx="8">
                  <c:v>2011</c:v>
                </c:pt>
                <c:pt idx="9">
                  <c:v>2013</c:v>
                </c:pt>
              </c:numCache>
            </c:numRef>
          </c:cat>
          <c:val>
            <c:numRef>
              <c:f>'Fig 1 HER'!$B$3:$K$3</c:f>
              <c:numCache>
                <c:formatCode>0.0</c:formatCode>
                <c:ptCount val="10"/>
                <c:pt idx="0">
                  <c:v>0.8</c:v>
                </c:pt>
                <c:pt idx="1">
                  <c:v>0.6</c:v>
                </c:pt>
                <c:pt idx="2">
                  <c:v>0.5</c:v>
                </c:pt>
                <c:pt idx="3">
                  <c:v>0.6</c:v>
                </c:pt>
                <c:pt idx="4">
                  <c:v>0.9</c:v>
                </c:pt>
                <c:pt idx="5">
                  <c:v>0.7</c:v>
                </c:pt>
                <c:pt idx="6">
                  <c:v>0.8</c:v>
                </c:pt>
                <c:pt idx="7">
                  <c:v>0.6</c:v>
                </c:pt>
                <c:pt idx="8">
                  <c:v>0.56071612224566458</c:v>
                </c:pt>
                <c:pt idx="9">
                  <c:v>0.69474559558818594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'Fig 1 HER'!$A$4</c:f>
              <c:strCache>
                <c:ptCount val="1"/>
                <c:pt idx="0">
                  <c:v>Últimos 12 meses</c:v>
                </c:pt>
              </c:strCache>
            </c:strRef>
          </c:tx>
          <c:spPr>
            <a:ln w="34925">
              <a:solidFill>
                <a:schemeClr val="accent2">
                  <a:lumMod val="20000"/>
                  <a:lumOff val="80000"/>
                </a:schemeClr>
              </a:solidFill>
              <a:prstDash val="solid"/>
            </a:ln>
          </c:spPr>
          <c:marker>
            <c:symbol val="none"/>
          </c:marker>
          <c:cat>
            <c:numRef>
              <c:f>'Fig 1 HER'!$B$2:$K$2</c:f>
              <c:numCache>
                <c:formatCode>General</c:formatCode>
                <c:ptCount val="10"/>
                <c:pt idx="0">
                  <c:v>1995</c:v>
                </c:pt>
                <c:pt idx="1">
                  <c:v>1997</c:v>
                </c:pt>
                <c:pt idx="2">
                  <c:v>1999</c:v>
                </c:pt>
                <c:pt idx="3">
                  <c:v>2001</c:v>
                </c:pt>
                <c:pt idx="4">
                  <c:v>2003</c:v>
                </c:pt>
                <c:pt idx="5">
                  <c:v>2005</c:v>
                </c:pt>
                <c:pt idx="6">
                  <c:v>2007</c:v>
                </c:pt>
                <c:pt idx="7">
                  <c:v>2009</c:v>
                </c:pt>
                <c:pt idx="8">
                  <c:v>2011</c:v>
                </c:pt>
                <c:pt idx="9">
                  <c:v>2013</c:v>
                </c:pt>
              </c:numCache>
            </c:numRef>
          </c:cat>
          <c:val>
            <c:numRef>
              <c:f>'Fig 1 HER'!$B$4:$K$4</c:f>
              <c:numCache>
                <c:formatCode>0.0</c:formatCode>
                <c:ptCount val="10"/>
                <c:pt idx="0">
                  <c:v>0.5</c:v>
                </c:pt>
                <c:pt idx="1">
                  <c:v>0.2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9.5942415211834095E-2</c:v>
                </c:pt>
                <c:pt idx="9">
                  <c:v>6.0364423310935007E-2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'Fig 1 HER'!$A$5</c:f>
              <c:strCache>
                <c:ptCount val="1"/>
                <c:pt idx="0">
                  <c:v>Últimos 30 días</c:v>
                </c:pt>
              </c:strCache>
            </c:strRef>
          </c:tx>
          <c:spPr>
            <a:ln w="34925">
              <a:solidFill>
                <a:schemeClr val="accent3">
                  <a:lumMod val="65000"/>
                </a:schemeClr>
              </a:solidFill>
              <a:prstDash val="solid"/>
            </a:ln>
          </c:spPr>
          <c:marker>
            <c:symbol val="none"/>
          </c:marker>
          <c:cat>
            <c:numRef>
              <c:f>'Fig 1 HER'!$B$2:$K$2</c:f>
              <c:numCache>
                <c:formatCode>General</c:formatCode>
                <c:ptCount val="10"/>
                <c:pt idx="0">
                  <c:v>1995</c:v>
                </c:pt>
                <c:pt idx="1">
                  <c:v>1997</c:v>
                </c:pt>
                <c:pt idx="2">
                  <c:v>1999</c:v>
                </c:pt>
                <c:pt idx="3">
                  <c:v>2001</c:v>
                </c:pt>
                <c:pt idx="4">
                  <c:v>2003</c:v>
                </c:pt>
                <c:pt idx="5">
                  <c:v>2005</c:v>
                </c:pt>
                <c:pt idx="6">
                  <c:v>2007</c:v>
                </c:pt>
                <c:pt idx="7">
                  <c:v>2009</c:v>
                </c:pt>
                <c:pt idx="8">
                  <c:v>2011</c:v>
                </c:pt>
                <c:pt idx="9">
                  <c:v>2013</c:v>
                </c:pt>
              </c:numCache>
            </c:numRef>
          </c:cat>
          <c:val>
            <c:numRef>
              <c:f>'Fig 1 HER'!$B$5:$K$5</c:f>
              <c:numCache>
                <c:formatCode>0.0</c:formatCode>
                <c:ptCount val="10"/>
                <c:pt idx="1">
                  <c:v>0.1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0.1</c:v>
                </c:pt>
                <c:pt idx="6">
                  <c:v>0</c:v>
                </c:pt>
                <c:pt idx="7">
                  <c:v>0.1</c:v>
                </c:pt>
                <c:pt idx="8">
                  <c:v>6.4226000000000005E-2</c:v>
                </c:pt>
                <c:pt idx="9">
                  <c:v>2.4295600630560184E-2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994752"/>
        <c:axId val="92000640"/>
      </c:lineChart>
      <c:lineChart>
        <c:grouping val="standard"/>
        <c:varyColors val="0"/>
        <c:ser>
          <c:idx val="3"/>
          <c:order val="3"/>
          <c:tx>
            <c:strRef>
              <c:f>'Fig 1 HER'!$A$6</c:f>
              <c:strCache>
                <c:ptCount val="1"/>
                <c:pt idx="0">
                  <c:v>Edad media de inicio en el consumo</c:v>
                </c:pt>
              </c:strCache>
            </c:strRef>
          </c:tx>
          <c:spPr>
            <a:ln w="34925">
              <a:solidFill>
                <a:srgbClr val="CC99FF"/>
              </a:solidFill>
              <a:prstDash val="solid"/>
            </a:ln>
          </c:spPr>
          <c:marker>
            <c:symbol val="none"/>
          </c:marker>
          <c:cat>
            <c:numRef>
              <c:f>'Fig 1 HER'!$B$2:$K$2</c:f>
              <c:numCache>
                <c:formatCode>General</c:formatCode>
                <c:ptCount val="10"/>
                <c:pt idx="0">
                  <c:v>1995</c:v>
                </c:pt>
                <c:pt idx="1">
                  <c:v>1997</c:v>
                </c:pt>
                <c:pt idx="2">
                  <c:v>1999</c:v>
                </c:pt>
                <c:pt idx="3">
                  <c:v>2001</c:v>
                </c:pt>
                <c:pt idx="4">
                  <c:v>2003</c:v>
                </c:pt>
                <c:pt idx="5">
                  <c:v>2005</c:v>
                </c:pt>
                <c:pt idx="6">
                  <c:v>2007</c:v>
                </c:pt>
                <c:pt idx="7">
                  <c:v>2009</c:v>
                </c:pt>
                <c:pt idx="8">
                  <c:v>2011</c:v>
                </c:pt>
                <c:pt idx="9">
                  <c:v>2013</c:v>
                </c:pt>
              </c:numCache>
            </c:numRef>
          </c:cat>
          <c:val>
            <c:numRef>
              <c:f>'Fig 1 HER'!$B$6:$K$6</c:f>
              <c:numCache>
                <c:formatCode>0.0</c:formatCode>
                <c:ptCount val="10"/>
                <c:pt idx="0">
                  <c:v>20.3</c:v>
                </c:pt>
                <c:pt idx="1">
                  <c:v>20.100000000000001</c:v>
                </c:pt>
                <c:pt idx="2">
                  <c:v>19</c:v>
                </c:pt>
                <c:pt idx="3">
                  <c:v>20.7</c:v>
                </c:pt>
                <c:pt idx="4">
                  <c:v>22</c:v>
                </c:pt>
                <c:pt idx="5">
                  <c:v>20.2</c:v>
                </c:pt>
                <c:pt idx="6">
                  <c:v>21.7</c:v>
                </c:pt>
                <c:pt idx="7">
                  <c:v>22.9</c:v>
                </c:pt>
                <c:pt idx="8">
                  <c:v>20.724023325129732</c:v>
                </c:pt>
                <c:pt idx="9">
                  <c:v>21.46791870654279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002560"/>
        <c:axId val="92008448"/>
      </c:lineChart>
      <c:catAx>
        <c:axId val="9199475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s-ES"/>
          </a:p>
        </c:txPr>
        <c:crossAx val="92000640"/>
        <c:crosses val="autoZero"/>
        <c:auto val="0"/>
        <c:lblAlgn val="ctr"/>
        <c:lblOffset val="100"/>
        <c:tickMarkSkip val="1"/>
        <c:noMultiLvlLbl val="0"/>
      </c:catAx>
      <c:valAx>
        <c:axId val="92000640"/>
        <c:scaling>
          <c:orientation val="minMax"/>
          <c:max val="2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Prevalencia (%)</a:t>
                </a:r>
              </a:p>
            </c:rich>
          </c:tx>
          <c:layout>
            <c:manualLayout>
              <c:xMode val="edge"/>
              <c:yMode val="edge"/>
              <c:x val="0.25329890142550721"/>
              <c:y val="0.2511369649564002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1"/>
        <c:majorTickMark val="cross"/>
        <c:minorTickMark val="none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/>
            </a:pPr>
            <a:endParaRPr lang="es-ES"/>
          </a:p>
        </c:txPr>
        <c:crossAx val="91994752"/>
        <c:crosses val="autoZero"/>
        <c:crossBetween val="between"/>
        <c:majorUnit val="0.2"/>
      </c:valAx>
      <c:catAx>
        <c:axId val="920025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2008448"/>
        <c:crosses val="autoZero"/>
        <c:auto val="1"/>
        <c:lblAlgn val="ctr"/>
        <c:lblOffset val="100"/>
        <c:noMultiLvlLbl val="0"/>
      </c:catAx>
      <c:valAx>
        <c:axId val="92008448"/>
        <c:scaling>
          <c:orientation val="minMax"/>
          <c:max val="29"/>
          <c:min val="0"/>
        </c:scaling>
        <c:delete val="0"/>
        <c:axPos val="r"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Edad (años)</a:t>
                </a:r>
              </a:p>
            </c:rich>
          </c:tx>
          <c:layout>
            <c:manualLayout>
              <c:xMode val="edge"/>
              <c:yMode val="edge"/>
              <c:x val="0.96906828243604015"/>
              <c:y val="0.28391008216656355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1"/>
        <c:majorTickMark val="cross"/>
        <c:minorTickMark val="none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/>
            </a:pPr>
            <a:endParaRPr lang="es-ES"/>
          </a:p>
        </c:txPr>
        <c:crossAx val="92002560"/>
        <c:crosses val="max"/>
        <c:crossBetween val="between"/>
      </c:valAx>
      <c:dTable>
        <c:showHorzBorder val="0"/>
        <c:showVertBorder val="0"/>
        <c:showOutline val="1"/>
        <c:showKeys val="1"/>
        <c:spPr>
          <a:ln w="3175">
            <a:solidFill>
              <a:srgbClr val="808080"/>
            </a:solidFill>
            <a:prstDash val="solid"/>
          </a:ln>
        </c:spPr>
      </c:dTable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Century Gothic" panose="020B0502020202020204" pitchFamily="34" charset="0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9108768857138725E-2"/>
          <c:y val="2.9895702279326322E-2"/>
          <c:w val="0.59985980726797583"/>
          <c:h val="0.85068963808826048"/>
        </c:manualLayout>
      </c:layout>
      <c:lineChart>
        <c:grouping val="standard"/>
        <c:varyColors val="0"/>
        <c:ser>
          <c:idx val="0"/>
          <c:order val="0"/>
          <c:tx>
            <c:strRef>
              <c:f>'Tabla 1 NS'!$A$4</c:f>
              <c:strCache>
                <c:ptCount val="1"/>
                <c:pt idx="0">
                  <c:v>Nuevas sustancias</c:v>
                </c:pt>
              </c:strCache>
            </c:strRef>
          </c:tx>
          <c:spPr>
            <a:ln>
              <a:solidFill>
                <a:srgbClr val="CE689B"/>
              </a:solidFill>
            </a:ln>
          </c:spPr>
          <c:marker>
            <c:symbol val="none"/>
          </c:marker>
          <c:cat>
            <c:strRef>
              <c:f>'Tabla 1 NS'!$B$2:$V$3</c:f>
              <c:strCache>
                <c:ptCount val="5"/>
                <c:pt idx="0">
                  <c:v>15-24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</c:strCache>
            </c:strRef>
          </c:cat>
          <c:val>
            <c:numRef>
              <c:f>'Tabla 1 NS'!$B$4:$V$4</c:f>
              <c:numCache>
                <c:formatCode>0.0</c:formatCode>
                <c:ptCount val="5"/>
                <c:pt idx="0">
                  <c:v>3.5822767560813729</c:v>
                </c:pt>
                <c:pt idx="1">
                  <c:v>5.8484294941564414</c:v>
                </c:pt>
                <c:pt idx="2">
                  <c:v>3.297424505926204</c:v>
                </c:pt>
                <c:pt idx="3">
                  <c:v>1.3098104913255471</c:v>
                </c:pt>
                <c:pt idx="4">
                  <c:v>0.57157511204363687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'Tabla 1 NS'!$A$5</c:f>
              <c:strCache>
                <c:ptCount val="1"/>
                <c:pt idx="0">
                  <c:v>KETAMINA</c:v>
                </c:pt>
              </c:strCache>
            </c:strRef>
          </c:tx>
          <c:marker>
            <c:symbol val="none"/>
          </c:marker>
          <c:cat>
            <c:strRef>
              <c:f>'Tabla 1 NS'!$B$2:$V$3</c:f>
              <c:strCache>
                <c:ptCount val="5"/>
                <c:pt idx="0">
                  <c:v>15-24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</c:strCache>
            </c:strRef>
          </c:cat>
          <c:val>
            <c:numRef>
              <c:f>'Tabla 1 NS'!$B$5:$V$5</c:f>
              <c:numCache>
                <c:formatCode>0.0</c:formatCode>
                <c:ptCount val="5"/>
                <c:pt idx="0">
                  <c:v>0.97371774543594403</c:v>
                </c:pt>
                <c:pt idx="1">
                  <c:v>1.6019364784260921</c:v>
                </c:pt>
                <c:pt idx="2">
                  <c:v>1.1812523968995381</c:v>
                </c:pt>
                <c:pt idx="3">
                  <c:v>0.20637934096143259</c:v>
                </c:pt>
                <c:pt idx="4">
                  <c:v>0.152683139061222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'Tabla 1 NS'!$A$6</c:f>
              <c:strCache>
                <c:ptCount val="1"/>
                <c:pt idx="0">
                  <c:v>GHB</c:v>
                </c:pt>
              </c:strCache>
            </c:strRef>
          </c:tx>
          <c:marker>
            <c:symbol val="none"/>
          </c:marker>
          <c:cat>
            <c:strRef>
              <c:f>'Tabla 1 NS'!$B$2:$V$3</c:f>
              <c:strCache>
                <c:ptCount val="5"/>
                <c:pt idx="0">
                  <c:v>15-24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</c:strCache>
            </c:strRef>
          </c:cat>
          <c:val>
            <c:numRef>
              <c:f>'Tabla 1 NS'!$B$6:$V$6</c:f>
              <c:numCache>
                <c:formatCode>0.0</c:formatCode>
                <c:ptCount val="5"/>
                <c:pt idx="0">
                  <c:v>0.24673988776578057</c:v>
                </c:pt>
                <c:pt idx="1">
                  <c:v>0.9735173857065712</c:v>
                </c:pt>
                <c:pt idx="2">
                  <c:v>0.9459422556067909</c:v>
                </c:pt>
                <c:pt idx="3">
                  <c:v>0.28612856128238684</c:v>
                </c:pt>
                <c:pt idx="4">
                  <c:v>7.6705766444631826E-2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'Tabla 1 NS'!$A$7</c:f>
              <c:strCache>
                <c:ptCount val="1"/>
                <c:pt idx="0">
                  <c:v>SPICE</c:v>
                </c:pt>
              </c:strCache>
            </c:strRef>
          </c:tx>
          <c:marker>
            <c:symbol val="none"/>
          </c:marker>
          <c:cat>
            <c:strRef>
              <c:f>'Tabla 1 NS'!$B$2:$V$3</c:f>
              <c:strCache>
                <c:ptCount val="5"/>
                <c:pt idx="0">
                  <c:v>15-24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</c:strCache>
            </c:strRef>
          </c:cat>
          <c:val>
            <c:numRef>
              <c:f>'Tabla 1 NS'!$B$7:$V$7</c:f>
              <c:numCache>
                <c:formatCode>0.0</c:formatCode>
                <c:ptCount val="5"/>
                <c:pt idx="0">
                  <c:v>0.41856714384530763</c:v>
                </c:pt>
                <c:pt idx="1">
                  <c:v>0.95973651495440992</c:v>
                </c:pt>
                <c:pt idx="2">
                  <c:v>0.75865605355718135</c:v>
                </c:pt>
                <c:pt idx="3">
                  <c:v>0.32103883440045189</c:v>
                </c:pt>
                <c:pt idx="4">
                  <c:v>0.13084124369236408</c:v>
                </c:pt>
              </c:numCache>
            </c:numRef>
          </c:val>
          <c:smooth val="1"/>
        </c:ser>
        <c:ser>
          <c:idx val="4"/>
          <c:order val="4"/>
          <c:tx>
            <c:strRef>
              <c:f>'Tabla 1 NS'!$A$8</c:f>
              <c:strCache>
                <c:ptCount val="1"/>
                <c:pt idx="0">
                  <c:v>PIPERAZINAS</c:v>
                </c:pt>
              </c:strCache>
            </c:strRef>
          </c:tx>
          <c:marker>
            <c:symbol val="none"/>
          </c:marker>
          <c:cat>
            <c:strRef>
              <c:f>'Tabla 1 NS'!$B$2:$V$3</c:f>
              <c:strCache>
                <c:ptCount val="5"/>
                <c:pt idx="0">
                  <c:v>15-24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</c:strCache>
            </c:strRef>
          </c:cat>
          <c:val>
            <c:numRef>
              <c:f>'Tabla 1 NS'!$B$8:$V$8</c:f>
              <c:numCache>
                <c:formatCode>0.0</c:formatCode>
                <c:ptCount val="5"/>
                <c:pt idx="0">
                  <c:v>2.9736936821318494E-2</c:v>
                </c:pt>
                <c:pt idx="1">
                  <c:v>6.5801541810951061E-2</c:v>
                </c:pt>
                <c:pt idx="2">
                  <c:v>0.10000811400287613</c:v>
                </c:pt>
                <c:pt idx="3">
                  <c:v>2.4093974143949062E-2</c:v>
                </c:pt>
                <c:pt idx="4">
                  <c:v>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'Tabla 1 NS'!$A$9</c:f>
              <c:strCache>
                <c:ptCount val="1"/>
                <c:pt idx="0">
                  <c:v>MEFEDRONA</c:v>
                </c:pt>
              </c:strCache>
            </c:strRef>
          </c:tx>
          <c:marker>
            <c:symbol val="none"/>
          </c:marker>
          <c:cat>
            <c:strRef>
              <c:f>'Tabla 1 NS'!$B$2:$V$3</c:f>
              <c:strCache>
                <c:ptCount val="5"/>
                <c:pt idx="0">
                  <c:v>15-24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</c:strCache>
            </c:strRef>
          </c:cat>
          <c:val>
            <c:numRef>
              <c:f>'Tabla 1 NS'!$B$9:$V$9</c:f>
              <c:numCache>
                <c:formatCode>0.0</c:formatCode>
                <c:ptCount val="5"/>
                <c:pt idx="0">
                  <c:v>4.9570317552523842E-2</c:v>
                </c:pt>
                <c:pt idx="1">
                  <c:v>0.12298367438322881</c:v>
                </c:pt>
                <c:pt idx="2">
                  <c:v>0.12534053212703888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'Tabla 1 NS'!$A$10</c:f>
              <c:strCache>
                <c:ptCount val="1"/>
                <c:pt idx="0">
                  <c:v>NEXUS</c:v>
                </c:pt>
              </c:strCache>
            </c:strRef>
          </c:tx>
          <c:marker>
            <c:symbol val="none"/>
          </c:marker>
          <c:cat>
            <c:strRef>
              <c:f>'Tabla 1 NS'!$B$2:$V$3</c:f>
              <c:strCache>
                <c:ptCount val="5"/>
                <c:pt idx="0">
                  <c:v>15-24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</c:strCache>
            </c:strRef>
          </c:cat>
          <c:val>
            <c:numRef>
              <c:f>'Tabla 1 NS'!$B$10:$V$10</c:f>
              <c:numCache>
                <c:formatCode>0.0</c:formatCode>
                <c:ptCount val="5"/>
                <c:pt idx="0">
                  <c:v>0.29678919499184003</c:v>
                </c:pt>
                <c:pt idx="1">
                  <c:v>0.38122745423961552</c:v>
                </c:pt>
                <c:pt idx="2">
                  <c:v>0.20780081049797294</c:v>
                </c:pt>
                <c:pt idx="3">
                  <c:v>1.678006321967996E-2</c:v>
                </c:pt>
                <c:pt idx="4">
                  <c:v>0</c:v>
                </c:pt>
              </c:numCache>
            </c:numRef>
          </c:val>
          <c:smooth val="1"/>
        </c:ser>
        <c:ser>
          <c:idx val="7"/>
          <c:order val="7"/>
          <c:tx>
            <c:strRef>
              <c:f>'Tabla 1 NS'!$A$11</c:f>
              <c:strCache>
                <c:ptCount val="1"/>
                <c:pt idx="0">
                  <c:v>METANFETAMINA</c:v>
                </c:pt>
              </c:strCache>
            </c:strRef>
          </c:tx>
          <c:marker>
            <c:symbol val="none"/>
          </c:marker>
          <c:cat>
            <c:strRef>
              <c:f>'Tabla 1 NS'!$B$2:$V$3</c:f>
              <c:strCache>
                <c:ptCount val="5"/>
                <c:pt idx="0">
                  <c:v>15-24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</c:strCache>
            </c:strRef>
          </c:cat>
          <c:val>
            <c:numRef>
              <c:f>'Tabla 1 NS'!$B$11:$V$11</c:f>
              <c:numCache>
                <c:formatCode>0.0</c:formatCode>
                <c:ptCount val="5"/>
                <c:pt idx="0">
                  <c:v>0.4527583454442714</c:v>
                </c:pt>
                <c:pt idx="1">
                  <c:v>0.91761890027396775</c:v>
                </c:pt>
                <c:pt idx="2">
                  <c:v>0.70762085356194959</c:v>
                </c:pt>
                <c:pt idx="3">
                  <c:v>0.20364030815726403</c:v>
                </c:pt>
                <c:pt idx="4">
                  <c:v>0.11632949846728616</c:v>
                </c:pt>
              </c:numCache>
            </c:numRef>
          </c:val>
          <c:smooth val="1"/>
        </c:ser>
        <c:ser>
          <c:idx val="8"/>
          <c:order val="8"/>
          <c:tx>
            <c:strRef>
              <c:f>'Tabla 1 NS'!$A$12</c:f>
              <c:strCache>
                <c:ptCount val="1"/>
                <c:pt idx="0">
                  <c:v>SETAS MÁGICAS</c:v>
                </c:pt>
              </c:strCache>
            </c:strRef>
          </c:tx>
          <c:marker>
            <c:symbol val="none"/>
          </c:marker>
          <c:cat>
            <c:strRef>
              <c:f>'Tabla 1 NS'!$B$2:$V$3</c:f>
              <c:strCache>
                <c:ptCount val="5"/>
                <c:pt idx="0">
                  <c:v>15-24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</c:strCache>
            </c:strRef>
          </c:cat>
          <c:val>
            <c:numRef>
              <c:f>'Tabla 1 NS'!$B$12:$V$12</c:f>
              <c:numCache>
                <c:formatCode>0.0</c:formatCode>
                <c:ptCount val="5"/>
                <c:pt idx="0">
                  <c:v>2.1632868337731028</c:v>
                </c:pt>
                <c:pt idx="1">
                  <c:v>3.8392927859560575</c:v>
                </c:pt>
                <c:pt idx="2">
                  <c:v>2.0942800223485252</c:v>
                </c:pt>
                <c:pt idx="3">
                  <c:v>0.72481442206509106</c:v>
                </c:pt>
                <c:pt idx="4">
                  <c:v>0.28402801805017341</c:v>
                </c:pt>
              </c:numCache>
            </c:numRef>
          </c:val>
          <c:smooth val="1"/>
        </c:ser>
        <c:ser>
          <c:idx val="9"/>
          <c:order val="9"/>
          <c:tx>
            <c:strRef>
              <c:f>'Tabla 1 NS'!$A$13</c:f>
              <c:strCache>
                <c:ptCount val="1"/>
                <c:pt idx="0">
                  <c:v>RESEARCH CHEMICALS</c:v>
                </c:pt>
              </c:strCache>
            </c:strRef>
          </c:tx>
          <c:marker>
            <c:symbol val="none"/>
          </c:marker>
          <c:cat>
            <c:strRef>
              <c:f>'Tabla 1 NS'!$B$2:$V$3</c:f>
              <c:strCache>
                <c:ptCount val="5"/>
                <c:pt idx="0">
                  <c:v>15-24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</c:strCache>
            </c:strRef>
          </c:cat>
          <c:val>
            <c:numRef>
              <c:f>'Tabla 1 NS'!$B$13:$V$13</c:f>
              <c:numCache>
                <c:formatCode>0.0</c:formatCode>
                <c:ptCount val="5"/>
                <c:pt idx="0">
                  <c:v>5.3344200296851774E-2</c:v>
                </c:pt>
                <c:pt idx="1">
                  <c:v>0.10686283029845785</c:v>
                </c:pt>
                <c:pt idx="2">
                  <c:v>0.10245983676681437</c:v>
                </c:pt>
                <c:pt idx="3">
                  <c:v>4.861236472409762E-2</c:v>
                </c:pt>
                <c:pt idx="4">
                  <c:v>0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'Tabla 1 NS'!$A$14</c:f>
              <c:strCache>
                <c:ptCount val="1"/>
                <c:pt idx="0">
                  <c:v>LEGAL HIGHS</c:v>
                </c:pt>
              </c:strCache>
            </c:strRef>
          </c:tx>
          <c:marker>
            <c:symbol val="none"/>
          </c:marker>
          <c:cat>
            <c:strRef>
              <c:f>'Tabla 1 NS'!$B$2:$V$3</c:f>
              <c:strCache>
                <c:ptCount val="5"/>
                <c:pt idx="0">
                  <c:v>15-24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</c:strCache>
            </c:strRef>
          </c:cat>
          <c:val>
            <c:numRef>
              <c:f>'Tabla 1 NS'!$B$14:$V$14</c:f>
              <c:numCache>
                <c:formatCode>0.0</c:formatCode>
                <c:ptCount val="5"/>
                <c:pt idx="0">
                  <c:v>0</c:v>
                </c:pt>
                <c:pt idx="1">
                  <c:v>0.12721054144250968</c:v>
                </c:pt>
                <c:pt idx="2">
                  <c:v>4.6850441937503692E-2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mooth val="1"/>
        </c:ser>
        <c:ser>
          <c:idx val="11"/>
          <c:order val="11"/>
          <c:tx>
            <c:strRef>
              <c:f>'Tabla 1 NS'!$A$15</c:f>
              <c:strCache>
                <c:ptCount val="1"/>
                <c:pt idx="0">
                  <c:v>SALVIA</c:v>
                </c:pt>
              </c:strCache>
            </c:strRef>
          </c:tx>
          <c:marker>
            <c:symbol val="none"/>
          </c:marker>
          <c:cat>
            <c:strRef>
              <c:f>'Tabla 1 NS'!$B$2:$V$3</c:f>
              <c:strCache>
                <c:ptCount val="5"/>
                <c:pt idx="0">
                  <c:v>15-24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</c:strCache>
            </c:strRef>
          </c:cat>
          <c:val>
            <c:numRef>
              <c:f>'Tabla 1 NS'!$B$15:$V$15</c:f>
              <c:numCache>
                <c:formatCode>0.0</c:formatCode>
                <c:ptCount val="5"/>
                <c:pt idx="0">
                  <c:v>0.37284288439872837</c:v>
                </c:pt>
                <c:pt idx="1">
                  <c:v>1.1452232878374289</c:v>
                </c:pt>
                <c:pt idx="2">
                  <c:v>0.64790782457410223</c:v>
                </c:pt>
                <c:pt idx="3">
                  <c:v>0.15864379253803401</c:v>
                </c:pt>
                <c:pt idx="4">
                  <c:v>0.13052507784077627</c:v>
                </c:pt>
              </c:numCache>
            </c:numRef>
          </c:val>
          <c:smooth val="1"/>
        </c:ser>
        <c:ser>
          <c:idx val="12"/>
          <c:order val="12"/>
          <c:tx>
            <c:strRef>
              <c:f>'Tabla 1 NS'!$A$16</c:f>
              <c:strCache>
                <c:ptCount val="1"/>
                <c:pt idx="0">
                  <c:v>ESTEROIDES ANABOLIZANTES</c:v>
                </c:pt>
              </c:strCache>
            </c:strRef>
          </c:tx>
          <c:marker>
            <c:symbol val="none"/>
          </c:marker>
          <c:cat>
            <c:strRef>
              <c:f>'Tabla 1 NS'!$B$2:$V$3</c:f>
              <c:strCache>
                <c:ptCount val="5"/>
                <c:pt idx="0">
                  <c:v>15-24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</c:strCache>
            </c:strRef>
          </c:cat>
          <c:val>
            <c:numRef>
              <c:f>'Tabla 1 NS'!$B$16:$V$16</c:f>
              <c:numCache>
                <c:formatCode>0.0</c:formatCode>
                <c:ptCount val="5"/>
                <c:pt idx="0">
                  <c:v>5.6534235012165812E-2</c:v>
                </c:pt>
                <c:pt idx="1">
                  <c:v>0.24904977793169894</c:v>
                </c:pt>
                <c:pt idx="2">
                  <c:v>0.18272478526889815</c:v>
                </c:pt>
                <c:pt idx="3">
                  <c:v>0.17372562036013769</c:v>
                </c:pt>
                <c:pt idx="4">
                  <c:v>0.15284373404612461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8189056"/>
        <c:axId val="198190592"/>
      </c:lineChart>
      <c:catAx>
        <c:axId val="198189056"/>
        <c:scaling>
          <c:orientation val="minMax"/>
        </c:scaling>
        <c:delete val="0"/>
        <c:axPos val="b"/>
        <c:majorTickMark val="out"/>
        <c:minorTickMark val="none"/>
        <c:tickLblPos val="nextTo"/>
        <c:crossAx val="198190592"/>
        <c:crosses val="autoZero"/>
        <c:auto val="1"/>
        <c:lblAlgn val="ctr"/>
        <c:lblOffset val="100"/>
        <c:noMultiLvlLbl val="0"/>
      </c:catAx>
      <c:valAx>
        <c:axId val="198190592"/>
        <c:scaling>
          <c:orientation val="minMax"/>
          <c:max val="6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crossAx val="1981890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2134161805951804"/>
          <c:y val="0"/>
          <c:w val="0.36451735074958902"/>
          <c:h val="0.97333704663445808"/>
        </c:manualLayout>
      </c:layout>
      <c:overlay val="0"/>
      <c:txPr>
        <a:bodyPr/>
        <a:lstStyle/>
        <a:p>
          <a:pPr>
            <a:defRPr sz="800">
              <a:latin typeface="Century Gothic" panose="020B0502020202020204" pitchFamily="34" charset="0"/>
            </a:defRPr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7735116282611676E-2"/>
          <c:y val="6.2040200836874275E-2"/>
          <c:w val="0.96226488371738828"/>
          <c:h val="0.47401053621804712"/>
        </c:manualLayout>
      </c:layout>
      <c:barChart>
        <c:barDir val="col"/>
        <c:grouping val="clustered"/>
        <c:varyColors val="0"/>
        <c:ser>
          <c:idx val="0"/>
          <c:order val="0"/>
          <c:spPr>
            <a:blipFill dpi="0" rotWithShape="1">
              <a:blip xmlns:r="http://schemas.openxmlformats.org/officeDocument/2006/relationships" r:embed="rId2">
                <a:alphaModFix amt="52000"/>
              </a:blip>
              <a:srcRect/>
              <a:tile tx="0" ty="0" sx="100000" sy="100000" flip="none" algn="tl"/>
            </a:blipFill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rgbClr val="9E3469"/>
                  </a:gs>
                  <a:gs pos="50000">
                    <a:srgbClr val="CE689B"/>
                  </a:gs>
                  <a:gs pos="100000">
                    <a:srgbClr val="E4AEC9"/>
                  </a:gs>
                </a:gsLst>
                <a:lin ang="5400000" scaled="0"/>
              </a:gra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Hoja3!$A$4:$A$16</c:f>
              <c:strCache>
                <c:ptCount val="13"/>
                <c:pt idx="0">
                  <c:v>Nuevas sustancias*</c:v>
                </c:pt>
                <c:pt idx="1">
                  <c:v>SETAS MÁGICAS</c:v>
                </c:pt>
                <c:pt idx="2">
                  <c:v>KETAMINA</c:v>
                </c:pt>
                <c:pt idx="3">
                  <c:v>GHB</c:v>
                </c:pt>
                <c:pt idx="4">
                  <c:v>SPICE</c:v>
                </c:pt>
                <c:pt idx="5">
                  <c:v>SALVIA</c:v>
                </c:pt>
                <c:pt idx="6">
                  <c:v>METANFETAMINA</c:v>
                </c:pt>
                <c:pt idx="7">
                  <c:v>NEXUS</c:v>
                </c:pt>
                <c:pt idx="8">
                  <c:v>ESTEROIDES ANABOLIZANTES</c:v>
                </c:pt>
                <c:pt idx="9">
                  <c:v>RESEARCH CHEMICALS</c:v>
                </c:pt>
                <c:pt idx="10">
                  <c:v>MEFEDRONA</c:v>
                </c:pt>
                <c:pt idx="11">
                  <c:v>PIPERAZINAS</c:v>
                </c:pt>
                <c:pt idx="12">
                  <c:v>LEGAL HIGHS</c:v>
                </c:pt>
              </c:strCache>
            </c:strRef>
          </c:cat>
          <c:val>
            <c:numRef>
              <c:f>Hoja3!$B$4:$B$16</c:f>
              <c:numCache>
                <c:formatCode>0.0</c:formatCode>
                <c:ptCount val="13"/>
                <c:pt idx="0">
                  <c:v>2.9659116634884448</c:v>
                </c:pt>
                <c:pt idx="1">
                  <c:v>1.8559214095396996</c:v>
                </c:pt>
                <c:pt idx="2">
                  <c:v>0.84545078390765638</c:v>
                </c:pt>
                <c:pt idx="3">
                  <c:v>0.55225662395525021</c:v>
                </c:pt>
                <c:pt idx="4">
                  <c:v>0.54540328922685088</c:v>
                </c:pt>
                <c:pt idx="5">
                  <c:v>0.51426924233080595</c:v>
                </c:pt>
                <c:pt idx="6">
                  <c:v>0.50040141969613106</c:v>
                </c:pt>
                <c:pt idx="7">
                  <c:v>0.17915198326109552</c:v>
                </c:pt>
                <c:pt idx="8">
                  <c:v>0.17097842739623109</c:v>
                </c:pt>
                <c:pt idx="9">
                  <c:v>6.6503863161071014E-2</c:v>
                </c:pt>
                <c:pt idx="10">
                  <c:v>6.4212105122608304E-2</c:v>
                </c:pt>
                <c:pt idx="11">
                  <c:v>4.8320974807733078E-2</c:v>
                </c:pt>
                <c:pt idx="12">
                  <c:v>3.8407335784976272E-2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8567808"/>
        <c:axId val="198569344"/>
      </c:barChart>
      <c:catAx>
        <c:axId val="19856780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chemeClr val="accent1"/>
            </a:solidFill>
          </a:ln>
        </c:spPr>
        <c:txPr>
          <a:bodyPr rot="-5400000" vert="horz"/>
          <a:lstStyle/>
          <a:p>
            <a:pPr>
              <a:defRPr/>
            </a:pPr>
            <a:endParaRPr lang="es-ES"/>
          </a:p>
        </c:txPr>
        <c:crossAx val="198569344"/>
        <c:crosses val="autoZero"/>
        <c:auto val="1"/>
        <c:lblAlgn val="ctr"/>
        <c:lblOffset val="100"/>
        <c:noMultiLvlLbl val="0"/>
      </c:catAx>
      <c:valAx>
        <c:axId val="198569344"/>
        <c:scaling>
          <c:orientation val="minMax"/>
          <c:max val="3"/>
        </c:scaling>
        <c:delete val="0"/>
        <c:axPos val="l"/>
        <c:numFmt formatCode="0.0" sourceLinked="1"/>
        <c:majorTickMark val="out"/>
        <c:minorTickMark val="none"/>
        <c:tickLblPos val="nextTo"/>
        <c:spPr>
          <a:ln>
            <a:noFill/>
          </a:ln>
        </c:spPr>
        <c:crossAx val="198567808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511945392491464"/>
          <c:y val="1.5584415584415584E-2"/>
          <c:w val="0.72354948805460739"/>
          <c:h val="0.8701298701298700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Hoja2!$B$1</c:f>
              <c:strCache>
                <c:ptCount val="1"/>
                <c:pt idx="0">
                  <c:v>Drogas legales (alcohol y/o tabaco)</c:v>
                </c:pt>
              </c:strCache>
            </c:strRef>
          </c:tx>
          <c:spPr>
            <a:solidFill>
              <a:schemeClr val="accent1">
                <a:lumMod val="25000"/>
              </a:schemeClr>
            </a:solidFill>
          </c:spPr>
          <c:invertIfNegative val="0"/>
          <c:cat>
            <c:strRef>
              <c:f>Hoja2!$A$2:$A$3</c:f>
              <c:strCache>
                <c:ptCount val="2"/>
                <c:pt idx="0">
                  <c:v>Ha consumido NS alguna vez en la vida</c:v>
                </c:pt>
                <c:pt idx="1">
                  <c:v>No ha consumido NS alguna vez en la vida</c:v>
                </c:pt>
              </c:strCache>
            </c:strRef>
          </c:cat>
          <c:val>
            <c:numRef>
              <c:f>Hoja2!$B$2:$B$3</c:f>
              <c:numCache>
                <c:formatCode>0.0</c:formatCode>
                <c:ptCount val="2"/>
                <c:pt idx="0">
                  <c:v>97.83906722374941</c:v>
                </c:pt>
                <c:pt idx="1">
                  <c:v>83.893304271966969</c:v>
                </c:pt>
              </c:numCache>
            </c:numRef>
          </c:val>
        </c:ser>
        <c:ser>
          <c:idx val="1"/>
          <c:order val="1"/>
          <c:tx>
            <c:strRef>
              <c:f>Hoja2!$C$1</c:f>
              <c:strCache>
                <c:ptCount val="1"/>
                <c:pt idx="0">
                  <c:v>Drogas ilegales*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cat>
            <c:strRef>
              <c:f>Hoja2!$A$2:$A$3</c:f>
              <c:strCache>
                <c:ptCount val="2"/>
                <c:pt idx="0">
                  <c:v>Ha consumido NS alguna vez en la vida</c:v>
                </c:pt>
                <c:pt idx="1">
                  <c:v>No ha consumido NS alguna vez en la vida</c:v>
                </c:pt>
              </c:strCache>
            </c:strRef>
          </c:cat>
          <c:val>
            <c:numRef>
              <c:f>Hoja2!$C$2:$C$3</c:f>
              <c:numCache>
                <c:formatCode>0.0</c:formatCode>
                <c:ptCount val="2"/>
                <c:pt idx="0">
                  <c:v>69.220303648439881</c:v>
                </c:pt>
                <c:pt idx="1">
                  <c:v>8.1677154689258167</c:v>
                </c:pt>
              </c:numCache>
            </c:numRef>
          </c:val>
        </c:ser>
        <c:ser>
          <c:idx val="2"/>
          <c:order val="2"/>
          <c:tx>
            <c:strRef>
              <c:f>Hoja2!$D$1</c:f>
              <c:strCache>
                <c:ptCount val="1"/>
                <c:pt idx="0">
                  <c:v>Ninguna droga legal e ilegal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Hoja2!$A$2:$A$3</c:f>
              <c:strCache>
                <c:ptCount val="2"/>
                <c:pt idx="0">
                  <c:v>Ha consumido NS alguna vez en la vida</c:v>
                </c:pt>
                <c:pt idx="1">
                  <c:v>No ha consumido NS alguna vez en la vida</c:v>
                </c:pt>
              </c:strCache>
            </c:strRef>
          </c:cat>
          <c:val>
            <c:numRef>
              <c:f>Hoja2!$D$2:$D$3</c:f>
              <c:numCache>
                <c:formatCode>0.0</c:formatCode>
                <c:ptCount val="2"/>
                <c:pt idx="0">
                  <c:v>1.1336307429879617</c:v>
                </c:pt>
                <c:pt idx="1">
                  <c:v>13.921415669155172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9232896"/>
        <c:axId val="199242880"/>
      </c:barChart>
      <c:catAx>
        <c:axId val="1992328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s-ES"/>
          </a:p>
        </c:txPr>
        <c:crossAx val="1992428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9242880"/>
        <c:scaling>
          <c:orientation val="minMax"/>
          <c:max val="100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s-ES"/>
          </a:p>
        </c:txPr>
        <c:crossAx val="1992328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7840095192074032"/>
          <c:y val="0.39220779220779217"/>
          <c:w val="0.7105069368989394"/>
          <c:h val="0.176623376623376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>
          <a:latin typeface="Century Gothic" panose="020B0502020202020204" pitchFamily="34" charset="0"/>
        </a:defRPr>
      </a:pPr>
      <a:endParaRPr lang="es-E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50387596899225E-2"/>
          <c:y val="0.32035928143712578"/>
          <c:w val="0.97868217054263573"/>
          <c:h val="0.60179640718562888"/>
        </c:manualLayout>
      </c:layout>
      <c:pie3DChart>
        <c:varyColors val="1"/>
        <c:ser>
          <c:idx val="0"/>
          <c:order val="0"/>
          <c:tx>
            <c:strRef>
              <c:f>'Tabla 22 NS'!$B$3</c:f>
              <c:strCache>
                <c:ptCount val="1"/>
                <c:pt idx="0">
                  <c:v>T</c:v>
                </c:pt>
              </c:strCache>
            </c:strRef>
          </c:tx>
          <c:spPr>
            <a:effectLst/>
            <a:scene3d>
              <a:camera prst="orthographicFront"/>
              <a:lightRig rig="threePt" dir="t"/>
            </a:scene3d>
            <a:sp3d prstMaterial="metal">
              <a:bevelT w="165100" prst="coolSlant"/>
              <a:bevelB/>
            </a:sp3d>
          </c:spPr>
          <c:dPt>
            <c:idx val="0"/>
            <c:bubble3D val="0"/>
          </c:dPt>
          <c:dPt>
            <c:idx val="1"/>
            <c:bubble3D val="0"/>
            <c:spPr>
              <a:solidFill>
                <a:srgbClr val="CFDAE3"/>
              </a:solidFill>
              <a:effectLst/>
              <a:scene3d>
                <a:camera prst="orthographicFront"/>
                <a:lightRig rig="threePt" dir="t"/>
              </a:scene3d>
              <a:sp3d prstMaterial="metal">
                <a:bevelT w="165100" prst="coolSlant"/>
                <a:bevelB/>
              </a:sp3d>
            </c:spPr>
          </c:dPt>
          <c:dPt>
            <c:idx val="2"/>
            <c:bubble3D val="0"/>
            <c:spPr>
              <a:solidFill>
                <a:srgbClr val="B0C2D0"/>
              </a:solidFill>
              <a:effectLst/>
              <a:scene3d>
                <a:camera prst="orthographicFront"/>
                <a:lightRig rig="threePt" dir="t"/>
              </a:scene3d>
              <a:sp3d prstMaterial="metal">
                <a:bevelT w="165100" prst="coolSlant"/>
                <a:bevelB/>
              </a:sp3d>
            </c:spPr>
          </c:dPt>
          <c:dPt>
            <c:idx val="3"/>
            <c:bubble3D val="0"/>
            <c:spPr>
              <a:solidFill>
                <a:srgbClr val="829DB4"/>
              </a:solidFill>
              <a:effectLst/>
              <a:scene3d>
                <a:camera prst="orthographicFront"/>
                <a:lightRig rig="threePt" dir="t"/>
              </a:scene3d>
              <a:sp3d prstMaterial="metal">
                <a:bevelT w="165100" prst="coolSlant"/>
                <a:bevelB/>
              </a:sp3d>
            </c:spPr>
          </c:dPt>
          <c:dPt>
            <c:idx val="4"/>
            <c:bubble3D val="0"/>
            <c:spPr>
              <a:solidFill>
                <a:srgbClr val="3E5366"/>
              </a:solidFill>
              <a:effectLst/>
              <a:scene3d>
                <a:camera prst="orthographicFront"/>
                <a:lightRig rig="threePt" dir="t"/>
              </a:scene3d>
              <a:sp3d prstMaterial="metal">
                <a:bevelT w="165100" prst="coolSlant"/>
                <a:bevelB/>
              </a:sp3d>
            </c:spPr>
          </c:dPt>
          <c:dLbls>
            <c:dLbl>
              <c:idx val="0"/>
              <c:layout>
                <c:manualLayout>
                  <c:x val="-8.0293937963447512E-2"/>
                  <c:y val="-4.079176266123874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3.3203528546482765E-2"/>
                  <c:y val="-9.767799020614895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2.4765720767738298E-2"/>
                  <c:y val="-3.836965843200621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8.1940750065991177E-2"/>
                  <c:y val="-0.1461359076189004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1.5666809735094687E-2"/>
                  <c:y val="-0.5396257179460459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%" sourceLinked="0"/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'Tabla 22 NS'!$A$4:$A$8</c:f>
              <c:strCache>
                <c:ptCount val="5"/>
                <c:pt idx="0">
                  <c:v>Una sola sustancia</c:v>
                </c:pt>
                <c:pt idx="1">
                  <c:v>Dos sustancias</c:v>
                </c:pt>
                <c:pt idx="2">
                  <c:v>Tres sustancias</c:v>
                </c:pt>
                <c:pt idx="3">
                  <c:v>Cuatro sustancias</c:v>
                </c:pt>
                <c:pt idx="4">
                  <c:v>Cinco o más sustancias</c:v>
                </c:pt>
              </c:strCache>
            </c:strRef>
          </c:cat>
          <c:val>
            <c:numRef>
              <c:f>'Tabla 22 NS'!$B$4:$B$8</c:f>
              <c:numCache>
                <c:formatCode>0.0</c:formatCode>
                <c:ptCount val="5"/>
                <c:pt idx="0">
                  <c:v>0.21015428546645051</c:v>
                </c:pt>
                <c:pt idx="1">
                  <c:v>0.90497818060109647</c:v>
                </c:pt>
                <c:pt idx="2">
                  <c:v>8.0407328554115551</c:v>
                </c:pt>
                <c:pt idx="3">
                  <c:v>12.412939335324859</c:v>
                </c:pt>
                <c:pt idx="4">
                  <c:v>78.353907618642367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100" b="1">
          <a:solidFill>
            <a:schemeClr val="bg2">
              <a:lumMod val="50000"/>
            </a:schemeClr>
          </a:solidFill>
          <a:latin typeface="Century Gothic" panose="020B0502020202020204" pitchFamily="34" charset="0"/>
        </a:defRPr>
      </a:pPr>
      <a:endParaRPr lang="es-E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6468401486988845E-2"/>
          <c:y val="6.2068965517241378E-2"/>
          <c:w val="0.94423791821561343"/>
          <c:h val="0.763218390804597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'Tabla 1 POLIC'!$F$3</c:f>
              <c:strCache>
                <c:ptCount val="1"/>
                <c:pt idx="0">
                  <c:v>H</c:v>
                </c:pt>
              </c:strCache>
            </c:strRef>
          </c:tx>
          <c:spPr>
            <a:pattFill prst="dkDnDiag">
              <a:fgClr>
                <a:srgbClr val="006699"/>
              </a:fgClr>
              <a:bgClr>
                <a:srgbClr xmlns:mc="http://schemas.openxmlformats.org/markup-compatibility/2006" xmlns:a14="http://schemas.microsoft.com/office/drawing/2010/main" val="FFFFFF" mc:Ignorable="a14" a14:legacySpreadsheetColorIndex="9"/>
              </a:bgClr>
            </a:pattFill>
            <a:ln w="2606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'Tabla 1 POLIC'!$A$4:$A$9</c:f>
              <c:strCache>
                <c:ptCount val="6"/>
                <c:pt idx="0">
                  <c:v>Ningún consumo</c:v>
                </c:pt>
                <c:pt idx="1">
                  <c:v>Una sola sustancia</c:v>
                </c:pt>
                <c:pt idx="2">
                  <c:v>Dos sustancias</c:v>
                </c:pt>
                <c:pt idx="3">
                  <c:v>Tres sustancias</c:v>
                </c:pt>
                <c:pt idx="4">
                  <c:v>Cuatro sustancias</c:v>
                </c:pt>
                <c:pt idx="5">
                  <c:v>Cinco o más sustancias</c:v>
                </c:pt>
              </c:strCache>
            </c:strRef>
          </c:cat>
          <c:val>
            <c:numRef>
              <c:f>'Tabla 1 POLIC'!$F$4:$F$9</c:f>
              <c:numCache>
                <c:formatCode>0.0</c:formatCode>
                <c:ptCount val="6"/>
                <c:pt idx="0">
                  <c:v>10.387832655643525</c:v>
                </c:pt>
                <c:pt idx="1">
                  <c:v>44.459066275170933</c:v>
                </c:pt>
                <c:pt idx="2">
                  <c:v>31.104793180499502</c:v>
                </c:pt>
                <c:pt idx="3">
                  <c:v>10.338975553964426</c:v>
                </c:pt>
                <c:pt idx="4">
                  <c:v>2.4643052597166291</c:v>
                </c:pt>
                <c:pt idx="5">
                  <c:v>1.2450270750052808</c:v>
                </c:pt>
              </c:numCache>
            </c:numRef>
          </c:val>
        </c:ser>
        <c:ser>
          <c:idx val="1"/>
          <c:order val="1"/>
          <c:tx>
            <c:strRef>
              <c:f>'Tabla 1 POLIC'!$G$3</c:f>
              <c:strCache>
                <c:ptCount val="1"/>
                <c:pt idx="0">
                  <c:v>M</c:v>
                </c:pt>
              </c:strCache>
            </c:strRef>
          </c:tx>
          <c:spPr>
            <a:pattFill prst="dkDnDiag">
              <a:fgClr>
                <a:srgbClr xmlns:mc="http://schemas.openxmlformats.org/markup-compatibility/2006" xmlns:a14="http://schemas.microsoft.com/office/drawing/2010/main" val="CC99FF" mc:Ignorable="a14" a14:legacySpreadsheetColorIndex="46"/>
              </a:fgClr>
              <a:bgClr>
                <a:srgbClr xmlns:mc="http://schemas.openxmlformats.org/markup-compatibility/2006" xmlns:a14="http://schemas.microsoft.com/office/drawing/2010/main" val="FFFFFF" mc:Ignorable="a14" a14:legacySpreadsheetColorIndex="9"/>
              </a:bgClr>
            </a:pattFill>
            <a:ln w="2606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'Tabla 1 POLIC'!$A$4:$A$9</c:f>
              <c:strCache>
                <c:ptCount val="6"/>
                <c:pt idx="0">
                  <c:v>Ningún consumo</c:v>
                </c:pt>
                <c:pt idx="1">
                  <c:v>Una sola sustancia</c:v>
                </c:pt>
                <c:pt idx="2">
                  <c:v>Dos sustancias</c:v>
                </c:pt>
                <c:pt idx="3">
                  <c:v>Tres sustancias</c:v>
                </c:pt>
                <c:pt idx="4">
                  <c:v>Cuatro sustancias</c:v>
                </c:pt>
                <c:pt idx="5">
                  <c:v>Cinco o más sustancias</c:v>
                </c:pt>
              </c:strCache>
            </c:strRef>
          </c:cat>
          <c:val>
            <c:numRef>
              <c:f>'Tabla 1 POLIC'!$G$4:$G$9</c:f>
              <c:numCache>
                <c:formatCode>0.0</c:formatCode>
                <c:ptCount val="6"/>
                <c:pt idx="0">
                  <c:v>16.901202077839585</c:v>
                </c:pt>
                <c:pt idx="1">
                  <c:v>44.174394720014526</c:v>
                </c:pt>
                <c:pt idx="2">
                  <c:v>29.25913576629916</c:v>
                </c:pt>
                <c:pt idx="3">
                  <c:v>8.1842908525214177</c:v>
                </c:pt>
                <c:pt idx="4">
                  <c:v>1.0245055439320212</c:v>
                </c:pt>
                <c:pt idx="5">
                  <c:v>0.45647103939420824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9309952"/>
        <c:axId val="199758208"/>
      </c:barChart>
      <c:catAx>
        <c:axId val="199309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258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endParaRPr lang="es-ES"/>
          </a:p>
        </c:txPr>
        <c:crossAx val="1997582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9758208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9773">
            <a:noFill/>
          </a:ln>
        </c:spPr>
        <c:txPr>
          <a:bodyPr rot="0" vert="horz"/>
          <a:lstStyle/>
          <a:p>
            <a:pPr>
              <a:defRPr sz="1129" b="0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endParaRPr lang="es-ES"/>
          </a:p>
        </c:txPr>
        <c:crossAx val="199309952"/>
        <c:crosses val="autoZero"/>
        <c:crossBetween val="between"/>
      </c:valAx>
      <c:spPr>
        <a:noFill/>
        <a:ln w="2606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29" b="0" i="0" u="none" strike="noStrike" baseline="0">
          <a:solidFill>
            <a:srgbClr val="000000"/>
          </a:solidFill>
          <a:latin typeface="Century Gothic"/>
          <a:ea typeface="Century Gothic"/>
          <a:cs typeface="Century Gothic"/>
        </a:defRPr>
      </a:pPr>
      <a:endParaRPr lang="es-E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2" b="1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r>
              <a:rPr lang="es-ES"/>
              <a:t>Últimos 12 meses</a:t>
            </a:r>
          </a:p>
        </c:rich>
      </c:tx>
      <c:layout>
        <c:manualLayout>
          <c:xMode val="edge"/>
          <c:yMode val="edge"/>
          <c:x val="0.29898989898989903"/>
          <c:y val="2.1176470588235293E-2"/>
        </c:manualLayout>
      </c:layout>
      <c:overlay val="0"/>
      <c:spPr>
        <a:noFill/>
        <a:ln w="25441">
          <a:noFill/>
        </a:ln>
      </c:spPr>
    </c:title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166584025863266"/>
          <c:y val="0.23134196604330709"/>
          <c:w val="0.85050505050505043"/>
          <c:h val="0.39294117647058818"/>
        </c:manualLayout>
      </c:layout>
      <c:pie3DChart>
        <c:varyColors val="1"/>
        <c:ser>
          <c:idx val="0"/>
          <c:order val="0"/>
          <c:tx>
            <c:strRef>
              <c:f>'Fig 2 POLIC'!$B$2</c:f>
              <c:strCache>
                <c:ptCount val="1"/>
                <c:pt idx="0">
                  <c:v>Últimos 12 meses</c:v>
                </c:pt>
              </c:strCache>
            </c:strRef>
          </c:tx>
          <c:spPr>
            <a:solidFill>
              <a:srgbClr val="9999FF"/>
            </a:solidFill>
            <a:ln w="12721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explosion val="25"/>
          <c:dPt>
            <c:idx val="0"/>
            <c:bubble3D val="0"/>
            <c:spPr>
              <a:solidFill>
                <a:srgbClr val="FF8080"/>
              </a:solidFill>
              <a:ln w="12721">
                <a:solidFill>
                  <a:srgbClr val="969696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rgbClr val="CC99FF"/>
              </a:solidFill>
              <a:ln w="12721">
                <a:solidFill>
                  <a:srgbClr val="969696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rgbClr val="FFFFCC"/>
              </a:solidFill>
              <a:ln w="12721">
                <a:solidFill>
                  <a:srgbClr val="969696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rgbClr val="CCFFCC"/>
              </a:solidFill>
              <a:ln w="12721">
                <a:solidFill>
                  <a:srgbClr val="969696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rgbClr val="FFCC99"/>
              </a:solidFill>
              <a:ln w="12721">
                <a:solidFill>
                  <a:srgbClr val="969696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5"/>
            <c:bubble3D val="0"/>
            <c:spPr>
              <a:solidFill>
                <a:srgbClr val="9999FF"/>
              </a:solidFill>
              <a:ln w="12721">
                <a:solidFill>
                  <a:srgbClr val="80808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Lbls>
            <c:dLbl>
              <c:idx val="2"/>
              <c:layout>
                <c:manualLayout>
                  <c:x val="0.13797920096260008"/>
                  <c:y val="-0.1084808686023622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pPr>
              <a:noFill/>
              <a:ln w="25441">
                <a:noFill/>
              </a:ln>
            </c:spPr>
            <c:txPr>
              <a:bodyPr/>
              <a:lstStyle/>
              <a:p>
                <a:pPr>
                  <a:defRPr sz="851" b="0" i="0" u="none" strike="noStrike" baseline="0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'Fig 2 POLIC'!$A$3:$A$8</c:f>
              <c:strCache>
                <c:ptCount val="6"/>
                <c:pt idx="0">
                  <c:v>Ninguna sustancia</c:v>
                </c:pt>
                <c:pt idx="1">
                  <c:v>Una sola sustancia</c:v>
                </c:pt>
                <c:pt idx="2">
                  <c:v>Dos sustancias</c:v>
                </c:pt>
                <c:pt idx="3">
                  <c:v>Tres sustancias</c:v>
                </c:pt>
                <c:pt idx="4">
                  <c:v>Cuatro sustancias</c:v>
                </c:pt>
                <c:pt idx="5">
                  <c:v>Cinco o más sustancias</c:v>
                </c:pt>
              </c:strCache>
            </c:strRef>
          </c:cat>
          <c:val>
            <c:numRef>
              <c:f>'Fig 2 POLIC'!$B$3:$B$8</c:f>
              <c:numCache>
                <c:formatCode>0.0</c:formatCode>
                <c:ptCount val="6"/>
                <c:pt idx="0">
                  <c:v>13.616569611551816</c:v>
                </c:pt>
                <c:pt idx="1">
                  <c:v>44.317951974591296</c:v>
                </c:pt>
                <c:pt idx="2">
                  <c:v>30.189883873978751</c:v>
                </c:pt>
                <c:pt idx="3">
                  <c:v>9.2708785871055284</c:v>
                </c:pt>
                <c:pt idx="4">
                  <c:v>1.7505833363726095</c:v>
                </c:pt>
                <c:pt idx="5">
                  <c:v>0.85413261640055071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41">
          <a:noFill/>
        </a:ln>
      </c:spPr>
    </c:plotArea>
    <c:legend>
      <c:legendPos val="b"/>
      <c:layout>
        <c:manualLayout>
          <c:xMode val="edge"/>
          <c:yMode val="edge"/>
          <c:x val="1.2121212121212121E-2"/>
          <c:y val="0.67294117647058826"/>
          <c:w val="0.9555555555555556"/>
          <c:h val="0.16705882352941176"/>
        </c:manualLayout>
      </c:layout>
      <c:overlay val="0"/>
      <c:spPr>
        <a:noFill/>
        <a:ln w="25441">
          <a:noFill/>
        </a:ln>
      </c:spPr>
      <c:txPr>
        <a:bodyPr/>
        <a:lstStyle/>
        <a:p>
          <a:pPr>
            <a:defRPr sz="921" b="0" i="0" u="none" strike="noStrike" baseline="0">
              <a:solidFill>
                <a:srgbClr val="000000"/>
              </a:solidFill>
              <a:latin typeface="Century Gothic"/>
              <a:ea typeface="Century Gothic"/>
              <a:cs typeface="Century Gothic"/>
            </a:defRPr>
          </a:pPr>
          <a:endParaRPr lang="es-ES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152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88512911843277"/>
          <c:y val="2.5000000000000001E-2"/>
          <c:w val="0.6776491540516475"/>
          <c:h val="0.890384615384615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'Fig 9 ALC'!$B$4</c:f>
              <c:strCache>
                <c:ptCount val="1"/>
                <c:pt idx="0">
                  <c:v>CANNABIS</c:v>
                </c:pt>
              </c:strCache>
            </c:strRef>
          </c:tx>
          <c:spPr>
            <a:solidFill>
              <a:srgbClr val="4D687F"/>
            </a:solidFill>
            <a:ln w="25786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 w="25786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 9 ALC'!$C$3:$D$3</c:f>
              <c:strCache>
                <c:ptCount val="2"/>
                <c:pt idx="0">
                  <c:v>Ha hecho Binge Drinking en los últimos 30 días</c:v>
                </c:pt>
                <c:pt idx="1">
                  <c:v>No ha hecho Binge Drinking en los últimos 30 días</c:v>
                </c:pt>
              </c:strCache>
            </c:strRef>
          </c:cat>
          <c:val>
            <c:numRef>
              <c:f>'Fig 9 ALC'!$C$4:$D$4</c:f>
              <c:numCache>
                <c:formatCode>0.0</c:formatCode>
                <c:ptCount val="2"/>
                <c:pt idx="0">
                  <c:v>21.097611618296543</c:v>
                </c:pt>
                <c:pt idx="1">
                  <c:v>4.0758034829658021</c:v>
                </c:pt>
              </c:numCache>
            </c:numRef>
          </c:val>
        </c:ser>
        <c:ser>
          <c:idx val="1"/>
          <c:order val="1"/>
          <c:tx>
            <c:strRef>
              <c:f>'Fig 9 ALC'!$B$5</c:f>
              <c:strCache>
                <c:ptCount val="1"/>
                <c:pt idx="0">
                  <c:v>COCAÍNA</c:v>
                </c:pt>
              </c:strCache>
            </c:strRef>
          </c:tx>
          <c:spPr>
            <a:pattFill prst="dkDnDiag">
              <a:fgClr>
                <a:schemeClr val="accent5">
                  <a:lumMod val="50000"/>
                </a:schemeClr>
              </a:fgClr>
              <a:bgClr>
                <a:srgbClr xmlns:mc="http://schemas.openxmlformats.org/markup-compatibility/2006" xmlns:a14="http://schemas.microsoft.com/office/drawing/2010/main" val="FFFFFF" mc:Ignorable="a14" a14:legacySpreadsheetColorIndex="9"/>
              </a:bgClr>
            </a:pattFill>
            <a:ln w="25786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 w="25786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 9 ALC'!$C$3:$D$3</c:f>
              <c:strCache>
                <c:ptCount val="2"/>
                <c:pt idx="0">
                  <c:v>Ha hecho Binge Drinking en los últimos 30 días</c:v>
                </c:pt>
                <c:pt idx="1">
                  <c:v>No ha hecho Binge Drinking en los últimos 30 días</c:v>
                </c:pt>
              </c:strCache>
            </c:strRef>
          </c:cat>
          <c:val>
            <c:numRef>
              <c:f>'Fig 9 ALC'!$C$5:$D$5</c:f>
              <c:numCache>
                <c:formatCode>0.0</c:formatCode>
                <c:ptCount val="2"/>
                <c:pt idx="0">
                  <c:v>4.6864046451336119</c:v>
                </c:pt>
                <c:pt idx="1">
                  <c:v>0.34836516263687228</c:v>
                </c:pt>
              </c:numCache>
            </c:numRef>
          </c:val>
        </c:ser>
        <c:ser>
          <c:idx val="2"/>
          <c:order val="2"/>
          <c:tx>
            <c:strRef>
              <c:f>'Fig 9 ALC'!$B$6</c:f>
              <c:strCache>
                <c:ptCount val="1"/>
                <c:pt idx="0">
                  <c:v>ÉXTASIS U OTRAS DROGAS DE SÍNTESIS</c:v>
                </c:pt>
              </c:strCache>
            </c:strRef>
          </c:tx>
          <c:spPr>
            <a:pattFill prst="dkDnDiag">
              <a:fgClr>
                <a:srgbClr xmlns:mc="http://schemas.openxmlformats.org/markup-compatibility/2006" xmlns:a14="http://schemas.microsoft.com/office/drawing/2010/main" val="FFFFFF" mc:Ignorable="a14" a14:legacySpreadsheetColorIndex="9"/>
              </a:fgClr>
              <a:bgClr>
                <a:srgbClr xmlns:mc="http://schemas.openxmlformats.org/markup-compatibility/2006" xmlns:a14="http://schemas.microsoft.com/office/drawing/2010/main" val="969696" mc:Ignorable="a14" a14:legacySpreadsheetColorIndex="55"/>
              </a:bgClr>
            </a:pattFill>
            <a:ln w="25786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 w="25786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 9 ALC'!$C$3:$D$3</c:f>
              <c:strCache>
                <c:ptCount val="2"/>
                <c:pt idx="0">
                  <c:v>Ha hecho Binge Drinking en los últimos 30 días</c:v>
                </c:pt>
                <c:pt idx="1">
                  <c:v>No ha hecho Binge Drinking en los últimos 30 días</c:v>
                </c:pt>
              </c:strCache>
            </c:strRef>
          </c:cat>
          <c:val>
            <c:numRef>
              <c:f>'Fig 9 ALC'!$C$6:$D$6</c:f>
              <c:numCache>
                <c:formatCode>0.0</c:formatCode>
                <c:ptCount val="2"/>
                <c:pt idx="0">
                  <c:v>0.75815250975616488</c:v>
                </c:pt>
                <c:pt idx="1">
                  <c:v>6.9944901160586478E-2</c:v>
                </c:pt>
              </c:numCache>
            </c:numRef>
          </c:val>
        </c:ser>
        <c:ser>
          <c:idx val="3"/>
          <c:order val="3"/>
          <c:tx>
            <c:strRef>
              <c:f>'Fig 9 ALC'!$B$7</c:f>
              <c:strCache>
                <c:ptCount val="1"/>
                <c:pt idx="0">
                  <c:v>ANFETAMINAS O SPEED</c:v>
                </c:pt>
              </c:strCache>
            </c:strRef>
          </c:tx>
          <c:spPr>
            <a:solidFill>
              <a:schemeClr val="accent1">
                <a:lumMod val="90000"/>
              </a:schemeClr>
            </a:solidFill>
            <a:ln w="25786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 w="25786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 9 ALC'!$C$3:$D$3</c:f>
              <c:strCache>
                <c:ptCount val="2"/>
                <c:pt idx="0">
                  <c:v>Ha hecho Binge Drinking en los últimos 30 días</c:v>
                </c:pt>
                <c:pt idx="1">
                  <c:v>No ha hecho Binge Drinking en los últimos 30 días</c:v>
                </c:pt>
              </c:strCache>
            </c:strRef>
          </c:cat>
          <c:val>
            <c:numRef>
              <c:f>'Fig 9 ALC'!$C$7:$D$7</c:f>
              <c:numCache>
                <c:formatCode>0.0</c:formatCode>
                <c:ptCount val="2"/>
                <c:pt idx="0">
                  <c:v>1.2256199196270734</c:v>
                </c:pt>
                <c:pt idx="1">
                  <c:v>0.10027221385209217</c:v>
                </c:pt>
              </c:numCache>
            </c:numRef>
          </c:val>
        </c:ser>
        <c:ser>
          <c:idx val="4"/>
          <c:order val="4"/>
          <c:tx>
            <c:strRef>
              <c:f>'Fig 9 ALC'!$B$8</c:f>
              <c:strCache>
                <c:ptCount val="1"/>
                <c:pt idx="0">
                  <c:v>ALUCINÓGENOS</c:v>
                </c:pt>
              </c:strCache>
            </c:strRef>
          </c:tx>
          <c:spPr>
            <a:solidFill>
              <a:srgbClr val="CC99FF"/>
            </a:solidFill>
            <a:ln w="25786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 w="25786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 9 ALC'!$C$3:$D$3</c:f>
              <c:strCache>
                <c:ptCount val="2"/>
                <c:pt idx="0">
                  <c:v>Ha hecho Binge Drinking en los últimos 30 días</c:v>
                </c:pt>
                <c:pt idx="1">
                  <c:v>No ha hecho Binge Drinking en los últimos 30 días</c:v>
                </c:pt>
              </c:strCache>
            </c:strRef>
          </c:cat>
          <c:val>
            <c:numRef>
              <c:f>'Fig 9 ALC'!$C$8:$D$8</c:f>
              <c:numCache>
                <c:formatCode>0.0</c:formatCode>
                <c:ptCount val="2"/>
                <c:pt idx="0">
                  <c:v>0.36238383939103558</c:v>
                </c:pt>
                <c:pt idx="1">
                  <c:v>2.5604141037537324E-2</c:v>
                </c:pt>
              </c:numCache>
            </c:numRef>
          </c:val>
        </c:ser>
        <c:ser>
          <c:idx val="5"/>
          <c:order val="5"/>
          <c:tx>
            <c:strRef>
              <c:f>'Fig 9 ALC'!$B$9</c:f>
              <c:strCache>
                <c:ptCount val="1"/>
                <c:pt idx="0">
                  <c:v>HEROÍNA</c:v>
                </c:pt>
              </c:strCache>
            </c:strRef>
          </c:tx>
          <c:spPr>
            <a:solidFill>
              <a:srgbClr val="FF8080"/>
            </a:solidFill>
            <a:ln w="25786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 w="25786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 9 ALC'!$C$3:$D$3</c:f>
              <c:strCache>
                <c:ptCount val="2"/>
                <c:pt idx="0">
                  <c:v>Ha hecho Binge Drinking en los últimos 30 días</c:v>
                </c:pt>
                <c:pt idx="1">
                  <c:v>No ha hecho Binge Drinking en los últimos 30 días</c:v>
                </c:pt>
              </c:strCache>
            </c:strRef>
          </c:cat>
          <c:val>
            <c:numRef>
              <c:f>'Fig 9 ALC'!$C$9:$D$9</c:f>
              <c:numCache>
                <c:formatCode>0.0</c:formatCode>
                <c:ptCount val="2"/>
                <c:pt idx="0">
                  <c:v>6.2586816574105378E-2</c:v>
                </c:pt>
                <c:pt idx="1">
                  <c:v>1.6134762120342368E-2</c:v>
                </c:pt>
              </c:numCache>
            </c:numRef>
          </c:val>
        </c:ser>
        <c:ser>
          <c:idx val="6"/>
          <c:order val="6"/>
          <c:tx>
            <c:strRef>
              <c:f>'Fig 9 ALC'!$B$10</c:f>
              <c:strCache>
                <c:ptCount val="1"/>
                <c:pt idx="0">
                  <c:v>INHALABLES VOLÁTILES</c:v>
                </c:pt>
              </c:strCache>
            </c:strRef>
          </c:tx>
          <c:spPr>
            <a:solidFill>
              <a:srgbClr val="800080"/>
            </a:solidFill>
            <a:ln w="12893">
              <a:solidFill>
                <a:srgbClr val="808080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800080"/>
              </a:solidFill>
              <a:ln w="25786"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noFill/>
              <a:ln w="25786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 9 ALC'!$C$3:$D$3</c:f>
              <c:strCache>
                <c:ptCount val="2"/>
                <c:pt idx="0">
                  <c:v>Ha hecho Binge Drinking en los últimos 30 días</c:v>
                </c:pt>
                <c:pt idx="1">
                  <c:v>No ha hecho Binge Drinking en los últimos 30 días</c:v>
                </c:pt>
              </c:strCache>
            </c:strRef>
          </c:cat>
          <c:val>
            <c:numRef>
              <c:f>'Fig 9 ALC'!$C$10:$D$10</c:f>
              <c:numCache>
                <c:formatCode>0.0</c:formatCode>
                <c:ptCount val="2"/>
                <c:pt idx="0">
                  <c:v>0.13654748794115545</c:v>
                </c:pt>
                <c:pt idx="1">
                  <c:v>1.4685863347819969E-2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9824128"/>
        <c:axId val="199825664"/>
      </c:barChart>
      <c:catAx>
        <c:axId val="1998241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670">
            <a:noFill/>
          </a:ln>
        </c:spPr>
        <c:txPr>
          <a:bodyPr rot="0" vert="horz"/>
          <a:lstStyle/>
          <a:p>
            <a:pPr>
              <a:defRPr sz="1100"/>
            </a:pPr>
            <a:endParaRPr lang="es-ES"/>
          </a:p>
        </c:txPr>
        <c:crossAx val="1998256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9825664"/>
        <c:scaling>
          <c:orientation val="minMax"/>
          <c:max val="8"/>
        </c:scaling>
        <c:delete val="0"/>
        <c:axPos val="b"/>
        <c:numFmt formatCode="0" sourceLinked="0"/>
        <c:majorTickMark val="out"/>
        <c:minorTickMark val="none"/>
        <c:tickLblPos val="nextTo"/>
        <c:spPr>
          <a:ln w="3223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s-ES"/>
          </a:p>
        </c:txPr>
        <c:crossAx val="199824128"/>
        <c:crosses val="autoZero"/>
        <c:crossBetween val="between"/>
        <c:minorUnit val="1"/>
      </c:valAx>
      <c:spPr>
        <a:noFill/>
        <a:ln w="25786">
          <a:noFill/>
        </a:ln>
      </c:spPr>
    </c:plotArea>
    <c:legend>
      <c:legendPos val="r"/>
      <c:layout>
        <c:manualLayout>
          <c:xMode val="edge"/>
          <c:yMode val="edge"/>
          <c:x val="0.65627782724844175"/>
          <c:y val="8.0769230769230774E-2"/>
          <c:w val="0.33392698130008908"/>
          <c:h val="0.58461538461538454"/>
        </c:manualLayout>
      </c:layout>
      <c:overlay val="0"/>
      <c:spPr>
        <a:noFill/>
        <a:ln w="25786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Century Gothic"/>
          <a:ea typeface="Century Gothic"/>
          <a:cs typeface="Century Gothic"/>
        </a:defRPr>
      </a:pPr>
      <a:endParaRPr lang="es-E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381871648106107E-2"/>
          <c:y val="0.18656878833120774"/>
          <c:w val="0.97618128351893896"/>
          <c:h val="0.710930374262631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Hoja1!$L$4</c:f>
              <c:strCache>
                <c:ptCount val="1"/>
                <c:pt idx="0">
                  <c:v>Total 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Hoja1!$K$5:$K$7</c:f>
              <c:strCache>
                <c:ptCount val="3"/>
                <c:pt idx="0">
                  <c:v>Cánnabis</c:v>
                </c:pt>
                <c:pt idx="1">
                  <c:v>Tabaco</c:v>
                </c:pt>
                <c:pt idx="2">
                  <c:v>Cocaína polvo</c:v>
                </c:pt>
              </c:strCache>
            </c:strRef>
          </c:cat>
          <c:val>
            <c:numRef>
              <c:f>Hoja1!$L$5:$L$7</c:f>
              <c:numCache>
                <c:formatCode>0.0</c:formatCode>
                <c:ptCount val="3"/>
                <c:pt idx="0">
                  <c:v>5.2751056725303203</c:v>
                </c:pt>
                <c:pt idx="1">
                  <c:v>4.4496001019624458</c:v>
                </c:pt>
                <c:pt idx="2">
                  <c:v>1.2069892054515137</c:v>
                </c:pt>
              </c:numCache>
            </c:numRef>
          </c:val>
        </c:ser>
        <c:ser>
          <c:idx val="1"/>
          <c:order val="1"/>
          <c:tx>
            <c:strRef>
              <c:f>Hoja1!$M$4</c:f>
              <c:strCache>
                <c:ptCount val="1"/>
                <c:pt idx="0">
                  <c:v>H</c:v>
                </c:pt>
              </c:strCache>
            </c:strRef>
          </c:tx>
          <c:spPr>
            <a:pattFill prst="dkDnDiag">
              <a:fgClr>
                <a:schemeClr val="accent1">
                  <a:lumMod val="75000"/>
                </a:schemeClr>
              </a:fgClr>
              <a:bgClr>
                <a:schemeClr val="bg1"/>
              </a:bgClr>
            </a:patt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Hoja1!$K$5:$K$7</c:f>
              <c:strCache>
                <c:ptCount val="3"/>
                <c:pt idx="0">
                  <c:v>Cánnabis</c:v>
                </c:pt>
                <c:pt idx="1">
                  <c:v>Tabaco</c:v>
                </c:pt>
                <c:pt idx="2">
                  <c:v>Cocaína polvo</c:v>
                </c:pt>
              </c:strCache>
            </c:strRef>
          </c:cat>
          <c:val>
            <c:numRef>
              <c:f>Hoja1!$M$5:$M$7</c:f>
              <c:numCache>
                <c:formatCode>0.0</c:formatCode>
                <c:ptCount val="3"/>
                <c:pt idx="0">
                  <c:v>5.1930814290642102</c:v>
                </c:pt>
                <c:pt idx="1">
                  <c:v>4.7350504090990713</c:v>
                </c:pt>
                <c:pt idx="2">
                  <c:v>1.3493346263837875</c:v>
                </c:pt>
              </c:numCache>
            </c:numRef>
          </c:val>
        </c:ser>
        <c:ser>
          <c:idx val="2"/>
          <c:order val="2"/>
          <c:tx>
            <c:strRef>
              <c:f>Hoja1!$N$4</c:f>
              <c:strCache>
                <c:ptCount val="1"/>
                <c:pt idx="0">
                  <c:v>M</c:v>
                </c:pt>
              </c:strCache>
            </c:strRef>
          </c:tx>
          <c:spPr>
            <a:pattFill prst="dkDnDiag">
              <a:fgClr>
                <a:srgbClr val="CC3399"/>
              </a:fgClr>
              <a:bgClr>
                <a:schemeClr val="bg1"/>
              </a:bgClr>
            </a:patt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Hoja1!$K$5:$K$7</c:f>
              <c:strCache>
                <c:ptCount val="3"/>
                <c:pt idx="0">
                  <c:v>Cánnabis</c:v>
                </c:pt>
                <c:pt idx="1">
                  <c:v>Tabaco</c:v>
                </c:pt>
                <c:pt idx="2">
                  <c:v>Cocaína polvo</c:v>
                </c:pt>
              </c:strCache>
            </c:strRef>
          </c:cat>
          <c:val>
            <c:numRef>
              <c:f>Hoja1!$N$5:$N$7</c:f>
              <c:numCache>
                <c:formatCode>0.0</c:formatCode>
                <c:ptCount val="3"/>
                <c:pt idx="0">
                  <c:v>5.3525304861999823</c:v>
                </c:pt>
                <c:pt idx="1">
                  <c:v>4.1518447809130912</c:v>
                </c:pt>
                <c:pt idx="2">
                  <c:v>1.0616589394115667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2198144"/>
        <c:axId val="192200064"/>
      </c:barChart>
      <c:catAx>
        <c:axId val="1921981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s-ES"/>
          </a:p>
        </c:txPr>
        <c:crossAx val="192200064"/>
        <c:crosses val="autoZero"/>
        <c:auto val="1"/>
        <c:lblAlgn val="ctr"/>
        <c:lblOffset val="100"/>
        <c:noMultiLvlLbl val="0"/>
      </c:catAx>
      <c:valAx>
        <c:axId val="192200064"/>
        <c:scaling>
          <c:orientation val="minMax"/>
          <c:max val="6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crossAx val="192198144"/>
        <c:crosses val="autoZero"/>
        <c:crossBetween val="between"/>
        <c:majorUnit val="2"/>
        <c:minorUnit val="0.2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7321166410757466E-2"/>
          <c:y val="3.0359638187146213E-2"/>
          <c:w val="0.96229794634989485"/>
          <c:h val="0.541834342077215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'Tabla 2'!$B$2</c:f>
              <c:strCache>
                <c:ptCount val="1"/>
                <c:pt idx="0">
                  <c:v>1995</c:v>
                </c:pt>
              </c:strCache>
            </c:strRef>
          </c:tx>
          <c:invertIfNegative val="0"/>
          <c:cat>
            <c:strRef>
              <c:f>'Tabla 2'!$A$3:$A$18</c:f>
              <c:strCache>
                <c:ptCount val="11"/>
                <c:pt idx="0">
                  <c:v>Tabaco</c:v>
                </c:pt>
                <c:pt idx="1">
                  <c:v>Alcohol</c:v>
                </c:pt>
                <c:pt idx="2">
                  <c:v>Cánnabis</c:v>
                </c:pt>
                <c:pt idx="3">
                  <c:v>Éxtasis</c:v>
                </c:pt>
                <c:pt idx="4">
                  <c:v>Alucinógenos</c:v>
                </c:pt>
                <c:pt idx="5">
                  <c:v>Anfetaminas/speed</c:v>
                </c:pt>
                <c:pt idx="6">
                  <c:v>Cocaína polvo y/o base</c:v>
                </c:pt>
                <c:pt idx="7">
                  <c:v>Heroína</c:v>
                </c:pt>
                <c:pt idx="8">
                  <c:v>Inhalables volátiles</c:v>
                </c:pt>
                <c:pt idx="9">
                  <c:v>Hipnosedantes</c:v>
                </c:pt>
                <c:pt idx="10">
                  <c:v>Hipnosedantes (sin receta)</c:v>
                </c:pt>
              </c:strCache>
            </c:strRef>
          </c:cat>
          <c:val>
            <c:numRef>
              <c:f>'Tabla 2'!$B$3:$B$18</c:f>
            </c:numRef>
          </c:val>
        </c:ser>
        <c:ser>
          <c:idx val="1"/>
          <c:order val="1"/>
          <c:tx>
            <c:strRef>
              <c:f>'Tabla 2'!$C$2</c:f>
              <c:strCache>
                <c:ptCount val="1"/>
                <c:pt idx="0">
                  <c:v>1997</c:v>
                </c:pt>
              </c:strCache>
            </c:strRef>
          </c:tx>
          <c:invertIfNegative val="0"/>
          <c:cat>
            <c:strRef>
              <c:f>'Tabla 2'!$A$3:$A$18</c:f>
              <c:strCache>
                <c:ptCount val="11"/>
                <c:pt idx="0">
                  <c:v>Tabaco</c:v>
                </c:pt>
                <c:pt idx="1">
                  <c:v>Alcohol</c:v>
                </c:pt>
                <c:pt idx="2">
                  <c:v>Cánnabis</c:v>
                </c:pt>
                <c:pt idx="3">
                  <c:v>Éxtasis</c:v>
                </c:pt>
                <c:pt idx="4">
                  <c:v>Alucinógenos</c:v>
                </c:pt>
                <c:pt idx="5">
                  <c:v>Anfetaminas/speed</c:v>
                </c:pt>
                <c:pt idx="6">
                  <c:v>Cocaína polvo y/o base</c:v>
                </c:pt>
                <c:pt idx="7">
                  <c:v>Heroína</c:v>
                </c:pt>
                <c:pt idx="8">
                  <c:v>Inhalables volátiles</c:v>
                </c:pt>
                <c:pt idx="9">
                  <c:v>Hipnosedantes</c:v>
                </c:pt>
                <c:pt idx="10">
                  <c:v>Hipnosedantes (sin receta)</c:v>
                </c:pt>
              </c:strCache>
            </c:strRef>
          </c:cat>
          <c:val>
            <c:numRef>
              <c:f>'Tabla 2'!$C$3:$C$18</c:f>
            </c:numRef>
          </c:val>
        </c:ser>
        <c:ser>
          <c:idx val="2"/>
          <c:order val="2"/>
          <c:tx>
            <c:strRef>
              <c:f>'Tabla 2'!$D$2</c:f>
              <c:strCache>
                <c:ptCount val="1"/>
                <c:pt idx="0">
                  <c:v>1999</c:v>
                </c:pt>
              </c:strCache>
            </c:strRef>
          </c:tx>
          <c:invertIfNegative val="0"/>
          <c:cat>
            <c:strRef>
              <c:f>'Tabla 2'!$A$3:$A$18</c:f>
              <c:strCache>
                <c:ptCount val="11"/>
                <c:pt idx="0">
                  <c:v>Tabaco</c:v>
                </c:pt>
                <c:pt idx="1">
                  <c:v>Alcohol</c:v>
                </c:pt>
                <c:pt idx="2">
                  <c:v>Cánnabis</c:v>
                </c:pt>
                <c:pt idx="3">
                  <c:v>Éxtasis</c:v>
                </c:pt>
                <c:pt idx="4">
                  <c:v>Alucinógenos</c:v>
                </c:pt>
                <c:pt idx="5">
                  <c:v>Anfetaminas/speed</c:v>
                </c:pt>
                <c:pt idx="6">
                  <c:v>Cocaína polvo y/o base</c:v>
                </c:pt>
                <c:pt idx="7">
                  <c:v>Heroína</c:v>
                </c:pt>
                <c:pt idx="8">
                  <c:v>Inhalables volátiles</c:v>
                </c:pt>
                <c:pt idx="9">
                  <c:v>Hipnosedantes</c:v>
                </c:pt>
                <c:pt idx="10">
                  <c:v>Hipnosedantes (sin receta)</c:v>
                </c:pt>
              </c:strCache>
            </c:strRef>
          </c:cat>
          <c:val>
            <c:numRef>
              <c:f>'Tabla 2'!$D$3:$D$18</c:f>
            </c:numRef>
          </c:val>
        </c:ser>
        <c:ser>
          <c:idx val="3"/>
          <c:order val="3"/>
          <c:tx>
            <c:strRef>
              <c:f>'Tabla 2'!$E$2</c:f>
              <c:strCache>
                <c:ptCount val="1"/>
                <c:pt idx="0">
                  <c:v>2001</c:v>
                </c:pt>
              </c:strCache>
            </c:strRef>
          </c:tx>
          <c:invertIfNegative val="0"/>
          <c:cat>
            <c:strRef>
              <c:f>'Tabla 2'!$A$3:$A$18</c:f>
              <c:strCache>
                <c:ptCount val="11"/>
                <c:pt idx="0">
                  <c:v>Tabaco</c:v>
                </c:pt>
                <c:pt idx="1">
                  <c:v>Alcohol</c:v>
                </c:pt>
                <c:pt idx="2">
                  <c:v>Cánnabis</c:v>
                </c:pt>
                <c:pt idx="3">
                  <c:v>Éxtasis</c:v>
                </c:pt>
                <c:pt idx="4">
                  <c:v>Alucinógenos</c:v>
                </c:pt>
                <c:pt idx="5">
                  <c:v>Anfetaminas/speed</c:v>
                </c:pt>
                <c:pt idx="6">
                  <c:v>Cocaína polvo y/o base</c:v>
                </c:pt>
                <c:pt idx="7">
                  <c:v>Heroína</c:v>
                </c:pt>
                <c:pt idx="8">
                  <c:v>Inhalables volátiles</c:v>
                </c:pt>
                <c:pt idx="9">
                  <c:v>Hipnosedantes</c:v>
                </c:pt>
                <c:pt idx="10">
                  <c:v>Hipnosedantes (sin receta)</c:v>
                </c:pt>
              </c:strCache>
            </c:strRef>
          </c:cat>
          <c:val>
            <c:numRef>
              <c:f>'Tabla 2'!$E$3:$E$18</c:f>
            </c:numRef>
          </c:val>
        </c:ser>
        <c:ser>
          <c:idx val="4"/>
          <c:order val="4"/>
          <c:tx>
            <c:strRef>
              <c:f>'Tabla 2'!$F$2</c:f>
              <c:strCache>
                <c:ptCount val="1"/>
                <c:pt idx="0">
                  <c:v>2003</c:v>
                </c:pt>
              </c:strCache>
            </c:strRef>
          </c:tx>
          <c:invertIfNegative val="0"/>
          <c:cat>
            <c:strRef>
              <c:f>'Tabla 2'!$A$3:$A$18</c:f>
              <c:strCache>
                <c:ptCount val="11"/>
                <c:pt idx="0">
                  <c:v>Tabaco</c:v>
                </c:pt>
                <c:pt idx="1">
                  <c:v>Alcohol</c:v>
                </c:pt>
                <c:pt idx="2">
                  <c:v>Cánnabis</c:v>
                </c:pt>
                <c:pt idx="3">
                  <c:v>Éxtasis</c:v>
                </c:pt>
                <c:pt idx="4">
                  <c:v>Alucinógenos</c:v>
                </c:pt>
                <c:pt idx="5">
                  <c:v>Anfetaminas/speed</c:v>
                </c:pt>
                <c:pt idx="6">
                  <c:v>Cocaína polvo y/o base</c:v>
                </c:pt>
                <c:pt idx="7">
                  <c:v>Heroína</c:v>
                </c:pt>
                <c:pt idx="8">
                  <c:v>Inhalables volátiles</c:v>
                </c:pt>
                <c:pt idx="9">
                  <c:v>Hipnosedantes</c:v>
                </c:pt>
                <c:pt idx="10">
                  <c:v>Hipnosedantes (sin receta)</c:v>
                </c:pt>
              </c:strCache>
            </c:strRef>
          </c:cat>
          <c:val>
            <c:numRef>
              <c:f>'Tabla 2'!$F$3:$F$18</c:f>
            </c:numRef>
          </c:val>
        </c:ser>
        <c:ser>
          <c:idx val="5"/>
          <c:order val="5"/>
          <c:tx>
            <c:strRef>
              <c:f>'Tabla 2'!$G$2</c:f>
              <c:strCache>
                <c:ptCount val="1"/>
                <c:pt idx="0">
                  <c:v>2005</c:v>
                </c:pt>
              </c:strCache>
            </c:strRef>
          </c:tx>
          <c:invertIfNegative val="0"/>
          <c:cat>
            <c:strRef>
              <c:f>'Tabla 2'!$A$3:$A$18</c:f>
              <c:strCache>
                <c:ptCount val="11"/>
                <c:pt idx="0">
                  <c:v>Tabaco</c:v>
                </c:pt>
                <c:pt idx="1">
                  <c:v>Alcohol</c:v>
                </c:pt>
                <c:pt idx="2">
                  <c:v>Cánnabis</c:v>
                </c:pt>
                <c:pt idx="3">
                  <c:v>Éxtasis</c:v>
                </c:pt>
                <c:pt idx="4">
                  <c:v>Alucinógenos</c:v>
                </c:pt>
                <c:pt idx="5">
                  <c:v>Anfetaminas/speed</c:v>
                </c:pt>
                <c:pt idx="6">
                  <c:v>Cocaína polvo y/o base</c:v>
                </c:pt>
                <c:pt idx="7">
                  <c:v>Heroína</c:v>
                </c:pt>
                <c:pt idx="8">
                  <c:v>Inhalables volátiles</c:v>
                </c:pt>
                <c:pt idx="9">
                  <c:v>Hipnosedantes</c:v>
                </c:pt>
                <c:pt idx="10">
                  <c:v>Hipnosedantes (sin receta)</c:v>
                </c:pt>
              </c:strCache>
            </c:strRef>
          </c:cat>
          <c:val>
            <c:numRef>
              <c:f>'Tabla 2'!$G$3:$G$18</c:f>
            </c:numRef>
          </c:val>
        </c:ser>
        <c:ser>
          <c:idx val="6"/>
          <c:order val="6"/>
          <c:tx>
            <c:strRef>
              <c:f>'Tabla 2'!$H$2</c:f>
              <c:strCache>
                <c:ptCount val="1"/>
                <c:pt idx="0">
                  <c:v>2007</c:v>
                </c:pt>
              </c:strCache>
            </c:strRef>
          </c:tx>
          <c:invertIfNegative val="0"/>
          <c:cat>
            <c:strRef>
              <c:f>'Tabla 2'!$A$3:$A$18</c:f>
              <c:strCache>
                <c:ptCount val="11"/>
                <c:pt idx="0">
                  <c:v>Tabaco</c:v>
                </c:pt>
                <c:pt idx="1">
                  <c:v>Alcohol</c:v>
                </c:pt>
                <c:pt idx="2">
                  <c:v>Cánnabis</c:v>
                </c:pt>
                <c:pt idx="3">
                  <c:v>Éxtasis</c:v>
                </c:pt>
                <c:pt idx="4">
                  <c:v>Alucinógenos</c:v>
                </c:pt>
                <c:pt idx="5">
                  <c:v>Anfetaminas/speed</c:v>
                </c:pt>
                <c:pt idx="6">
                  <c:v>Cocaína polvo y/o base</c:v>
                </c:pt>
                <c:pt idx="7">
                  <c:v>Heroína</c:v>
                </c:pt>
                <c:pt idx="8">
                  <c:v>Inhalables volátiles</c:v>
                </c:pt>
                <c:pt idx="9">
                  <c:v>Hipnosedantes</c:v>
                </c:pt>
                <c:pt idx="10">
                  <c:v>Hipnosedantes (sin receta)</c:v>
                </c:pt>
              </c:strCache>
            </c:strRef>
          </c:cat>
          <c:val>
            <c:numRef>
              <c:f>'Tabla 2'!$H$3:$H$18</c:f>
            </c:numRef>
          </c:val>
        </c:ser>
        <c:ser>
          <c:idx val="7"/>
          <c:order val="7"/>
          <c:tx>
            <c:strRef>
              <c:f>'Tabla 2'!$I$2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cat>
            <c:strRef>
              <c:f>'Tabla 2'!$A$3:$A$18</c:f>
              <c:strCache>
                <c:ptCount val="11"/>
                <c:pt idx="0">
                  <c:v>Tabaco</c:v>
                </c:pt>
                <c:pt idx="1">
                  <c:v>Alcohol</c:v>
                </c:pt>
                <c:pt idx="2">
                  <c:v>Cánnabis</c:v>
                </c:pt>
                <c:pt idx="3">
                  <c:v>Éxtasis</c:v>
                </c:pt>
                <c:pt idx="4">
                  <c:v>Alucinógenos</c:v>
                </c:pt>
                <c:pt idx="5">
                  <c:v>Anfetaminas/speed</c:v>
                </c:pt>
                <c:pt idx="6">
                  <c:v>Cocaína polvo y/o base</c:v>
                </c:pt>
                <c:pt idx="7">
                  <c:v>Heroína</c:v>
                </c:pt>
                <c:pt idx="8">
                  <c:v>Inhalables volátiles</c:v>
                </c:pt>
                <c:pt idx="9">
                  <c:v>Hipnosedantes</c:v>
                </c:pt>
                <c:pt idx="10">
                  <c:v>Hipnosedantes (sin receta)</c:v>
                </c:pt>
              </c:strCache>
            </c:strRef>
          </c:cat>
          <c:val>
            <c:numRef>
              <c:f>'Tabla 2'!$I$3:$I$18</c:f>
            </c:numRef>
          </c:val>
        </c:ser>
        <c:ser>
          <c:idx val="8"/>
          <c:order val="8"/>
          <c:tx>
            <c:strRef>
              <c:f>'Tabla 2'!$J$2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8.707767328456983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0449320794148381E-2"/>
                  <c:y val="2.7344818156959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96621386276558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224660397074158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96621386276558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044932079414838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044932079414838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5.224660397074190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5.224660397074190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6.966213862765587E-3"/>
                  <c:y val="2.73448181569592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1.567398119122256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5.2246603970741903E-3"/>
                  <c:y val="2.73448181569592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>
                    <a:latin typeface="Century Gothic" panose="020B050202020202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'Tabla 2'!$A$3:$A$18</c:f>
              <c:strCache>
                <c:ptCount val="11"/>
                <c:pt idx="0">
                  <c:v>Tabaco</c:v>
                </c:pt>
                <c:pt idx="1">
                  <c:v>Alcohol</c:v>
                </c:pt>
                <c:pt idx="2">
                  <c:v>Cánnabis</c:v>
                </c:pt>
                <c:pt idx="3">
                  <c:v>Éxtasis</c:v>
                </c:pt>
                <c:pt idx="4">
                  <c:v>Alucinógenos</c:v>
                </c:pt>
                <c:pt idx="5">
                  <c:v>Anfetaminas/speed</c:v>
                </c:pt>
                <c:pt idx="6">
                  <c:v>Cocaína polvo y/o base</c:v>
                </c:pt>
                <c:pt idx="7">
                  <c:v>Heroína</c:v>
                </c:pt>
                <c:pt idx="8">
                  <c:v>Inhalables volátiles</c:v>
                </c:pt>
                <c:pt idx="9">
                  <c:v>Hipnosedantes</c:v>
                </c:pt>
                <c:pt idx="10">
                  <c:v>Hipnosedantes (sin receta)</c:v>
                </c:pt>
              </c:strCache>
            </c:strRef>
          </c:cat>
          <c:val>
            <c:numRef>
              <c:f>'Tabla 2'!$J$3:$J$18</c:f>
              <c:numCache>
                <c:formatCode>0.0</c:formatCode>
                <c:ptCount val="11"/>
                <c:pt idx="0">
                  <c:v>40.1582279</c:v>
                </c:pt>
                <c:pt idx="1">
                  <c:v>76.6285788</c:v>
                </c:pt>
                <c:pt idx="2">
                  <c:v>9.6400031199999994</c:v>
                </c:pt>
                <c:pt idx="3">
                  <c:v>0.67915985999999995</c:v>
                </c:pt>
                <c:pt idx="4">
                  <c:v>0.40554139</c:v>
                </c:pt>
                <c:pt idx="5">
                  <c:v>0.60646191999999999</c:v>
                </c:pt>
                <c:pt idx="6">
                  <c:v>2.2999999999999998</c:v>
                </c:pt>
                <c:pt idx="7">
                  <c:v>9.594242E-2</c:v>
                </c:pt>
                <c:pt idx="8">
                  <c:v>9.2378699999999994E-2</c:v>
                </c:pt>
                <c:pt idx="9">
                  <c:v>11.385439</c:v>
                </c:pt>
                <c:pt idx="10">
                  <c:v>1.1787255800000001</c:v>
                </c:pt>
              </c:numCache>
            </c:numRef>
          </c:val>
        </c:ser>
        <c:ser>
          <c:idx val="9"/>
          <c:order val="9"/>
          <c:tx>
            <c:strRef>
              <c:f>'Tabla 2'!$K$2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800">
                    <a:latin typeface="Century Gothic" panose="020B050202020202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'Tabla 2'!$A$3:$A$18</c:f>
              <c:strCache>
                <c:ptCount val="11"/>
                <c:pt idx="0">
                  <c:v>Tabaco</c:v>
                </c:pt>
                <c:pt idx="1">
                  <c:v>Alcohol</c:v>
                </c:pt>
                <c:pt idx="2">
                  <c:v>Cánnabis</c:v>
                </c:pt>
                <c:pt idx="3">
                  <c:v>Éxtasis</c:v>
                </c:pt>
                <c:pt idx="4">
                  <c:v>Alucinógenos</c:v>
                </c:pt>
                <c:pt idx="5">
                  <c:v>Anfetaminas/speed</c:v>
                </c:pt>
                <c:pt idx="6">
                  <c:v>Cocaína polvo y/o base</c:v>
                </c:pt>
                <c:pt idx="7">
                  <c:v>Heroína</c:v>
                </c:pt>
                <c:pt idx="8">
                  <c:v>Inhalables volátiles</c:v>
                </c:pt>
                <c:pt idx="9">
                  <c:v>Hipnosedantes</c:v>
                </c:pt>
                <c:pt idx="10">
                  <c:v>Hipnosedantes (sin receta)</c:v>
                </c:pt>
              </c:strCache>
            </c:strRef>
          </c:cat>
          <c:val>
            <c:numRef>
              <c:f>'Tabla 2'!$K$3:$K$18</c:f>
              <c:numCache>
                <c:formatCode>0.0</c:formatCode>
                <c:ptCount val="11"/>
                <c:pt idx="0">
                  <c:v>40.74333653408938</c:v>
                </c:pt>
                <c:pt idx="1">
                  <c:v>78.348369924416559</c:v>
                </c:pt>
                <c:pt idx="2">
                  <c:v>9.2051603777019864</c:v>
                </c:pt>
                <c:pt idx="3">
                  <c:v>0.65494417639093561</c:v>
                </c:pt>
                <c:pt idx="4">
                  <c:v>0.34145676433099537</c:v>
                </c:pt>
                <c:pt idx="5">
                  <c:v>0.618576990900086</c:v>
                </c:pt>
                <c:pt idx="6">
                  <c:v>2.2000000000000002</c:v>
                </c:pt>
                <c:pt idx="7">
                  <c:v>6.0364423310935007E-2</c:v>
                </c:pt>
                <c:pt idx="8">
                  <c:v>5.0738565353258436E-2</c:v>
                </c:pt>
                <c:pt idx="9">
                  <c:v>12.236406890899813</c:v>
                </c:pt>
                <c:pt idx="10">
                  <c:v>1.228580066286439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4605440"/>
        <c:axId val="114697344"/>
        <c:axId val="0"/>
      </c:bar3DChart>
      <c:catAx>
        <c:axId val="1146054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 anchor="t" anchorCtr="1"/>
          <a:lstStyle/>
          <a:p>
            <a:pPr>
              <a:defRPr sz="1100" b="0">
                <a:latin typeface="Century Gothic" panose="020B0502020202020204" pitchFamily="34" charset="0"/>
              </a:defRPr>
            </a:pPr>
            <a:endParaRPr lang="es-ES"/>
          </a:p>
        </c:txPr>
        <c:crossAx val="114697344"/>
        <c:crosses val="autoZero"/>
        <c:auto val="1"/>
        <c:lblAlgn val="ctr"/>
        <c:lblOffset val="100"/>
        <c:noMultiLvlLbl val="0"/>
      </c:catAx>
      <c:valAx>
        <c:axId val="114697344"/>
        <c:scaling>
          <c:orientation val="minMax"/>
          <c:max val="45"/>
        </c:scaling>
        <c:delete val="0"/>
        <c:axPos val="l"/>
        <c:numFmt formatCode="0" sourceLinked="0"/>
        <c:majorTickMark val="out"/>
        <c:minorTickMark val="none"/>
        <c:tickLblPos val="nextTo"/>
        <c:spPr>
          <a:ln>
            <a:noFill/>
          </a:ln>
        </c:spPr>
        <c:crossAx val="114605440"/>
        <c:crosses val="autoZero"/>
        <c:crossBetween val="between"/>
        <c:majorUnit val="15"/>
      </c:valAx>
    </c:plotArea>
    <c:legend>
      <c:legendPos val="r"/>
      <c:layout>
        <c:manualLayout>
          <c:xMode val="edge"/>
          <c:yMode val="edge"/>
          <c:x val="0.51850194633492686"/>
          <c:y val="0.18530786604914745"/>
          <c:w val="0.17866537065975363"/>
          <c:h val="9.8894795656695497E-2"/>
        </c:manualLayout>
      </c:layout>
      <c:overlay val="0"/>
      <c:txPr>
        <a:bodyPr/>
        <a:lstStyle/>
        <a:p>
          <a:pPr>
            <a:defRPr sz="1400" b="1">
              <a:latin typeface="Century Gothic" panose="020B0502020202020204" pitchFamily="34" charset="0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4.5506452240036882E-2"/>
          <c:y val="2.538305902689841E-2"/>
          <c:w val="0.92940482793426171"/>
          <c:h val="0.81259137258322134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Pt>
            <c:idx val="1"/>
            <c:invertIfNegative val="0"/>
            <c:bubble3D val="0"/>
            <c:spPr>
              <a:pattFill prst="dkDnDiag">
                <a:fgClr>
                  <a:schemeClr val="accent1">
                    <a:lumMod val="75000"/>
                  </a:schemeClr>
                </a:fgClr>
                <a:bgClr>
                  <a:schemeClr val="bg1"/>
                </a:bgClr>
              </a:pattFill>
            </c:spPr>
          </c:dPt>
          <c:dPt>
            <c:idx val="2"/>
            <c:invertIfNegative val="0"/>
            <c:bubble3D val="0"/>
            <c:spPr>
              <a:pattFill prst="dkDnDiag">
                <a:fgClr>
                  <a:srgbClr val="9900CC"/>
                </a:fgClr>
                <a:bgClr>
                  <a:schemeClr val="bg1"/>
                </a:bgClr>
              </a:pattFill>
            </c:spPr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Pt>
            <c:idx val="4"/>
            <c:invertIfNegative val="0"/>
            <c:bubble3D val="0"/>
            <c:spPr>
              <a:pattFill prst="dkDnDiag">
                <a:fgClr>
                  <a:schemeClr val="accent1">
                    <a:lumMod val="75000"/>
                  </a:schemeClr>
                </a:fgClr>
                <a:bgClr>
                  <a:schemeClr val="bg1"/>
                </a:bgClr>
              </a:pattFill>
            </c:spPr>
          </c:dPt>
          <c:dPt>
            <c:idx val="5"/>
            <c:invertIfNegative val="0"/>
            <c:bubble3D val="0"/>
            <c:spPr>
              <a:pattFill prst="dkDnDiag">
                <a:fgClr>
                  <a:srgbClr val="9900CC"/>
                </a:fgClr>
                <a:bgClr>
                  <a:schemeClr val="bg1"/>
                </a:bgClr>
              </a:pattFill>
            </c:spPr>
          </c:dPt>
          <c:dPt>
            <c:idx val="6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Pt>
            <c:idx val="7"/>
            <c:invertIfNegative val="0"/>
            <c:bubble3D val="0"/>
            <c:spPr>
              <a:pattFill prst="dkDnDiag">
                <a:fgClr>
                  <a:schemeClr val="accent1">
                    <a:lumMod val="75000"/>
                  </a:schemeClr>
                </a:fgClr>
                <a:bgClr>
                  <a:schemeClr val="bg1"/>
                </a:bgClr>
              </a:pattFill>
            </c:spPr>
          </c:dPt>
          <c:dPt>
            <c:idx val="8"/>
            <c:invertIfNegative val="0"/>
            <c:bubble3D val="0"/>
            <c:spPr>
              <a:pattFill prst="dkDnDiag">
                <a:fgClr>
                  <a:srgbClr val="9900CC"/>
                </a:fgClr>
                <a:bgClr>
                  <a:schemeClr val="bg1"/>
                </a:bgClr>
              </a:patt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EDAD!$B$14:$J$15</c:f>
              <c:multiLvlStrCache>
                <c:ptCount val="9"/>
                <c:lvl>
                  <c:pt idx="0">
                    <c:v>Total </c:v>
                  </c:pt>
                  <c:pt idx="1">
                    <c:v>Hombres </c:v>
                  </c:pt>
                  <c:pt idx="2">
                    <c:v>Mujeres</c:v>
                  </c:pt>
                  <c:pt idx="3">
                    <c:v>Total </c:v>
                  </c:pt>
                  <c:pt idx="4">
                    <c:v>Hombres </c:v>
                  </c:pt>
                  <c:pt idx="5">
                    <c:v>Mujeres</c:v>
                  </c:pt>
                  <c:pt idx="6">
                    <c:v>Total </c:v>
                  </c:pt>
                  <c:pt idx="7">
                    <c:v>Hombres </c:v>
                  </c:pt>
                  <c:pt idx="8">
                    <c:v>Mujeres</c:v>
                  </c:pt>
                </c:lvl>
                <c:lvl>
                  <c:pt idx="0">
                    <c:v>15-17 años</c:v>
                  </c:pt>
                  <c:pt idx="3">
                    <c:v>18-24 años</c:v>
                  </c:pt>
                  <c:pt idx="6">
                    <c:v>25-34 años</c:v>
                  </c:pt>
                </c:lvl>
              </c:multiLvlStrCache>
            </c:multiLvlStrRef>
          </c:cat>
          <c:val>
            <c:numRef>
              <c:f>EDAD!$B$16:$J$16</c:f>
              <c:numCache>
                <c:formatCode>0.0</c:formatCode>
                <c:ptCount val="9"/>
                <c:pt idx="0">
                  <c:v>47.00357499565245</c:v>
                </c:pt>
                <c:pt idx="1">
                  <c:v>49.35112711567853</c:v>
                </c:pt>
                <c:pt idx="2">
                  <c:v>44.515315018291794</c:v>
                </c:pt>
                <c:pt idx="3">
                  <c:v>24.309275293593696</c:v>
                </c:pt>
                <c:pt idx="4">
                  <c:v>24.310407447678767</c:v>
                </c:pt>
                <c:pt idx="5">
                  <c:v>24.308097559597652</c:v>
                </c:pt>
                <c:pt idx="6">
                  <c:v>1.6490797030093964</c:v>
                </c:pt>
                <c:pt idx="7">
                  <c:v>1.5012071289350912</c:v>
                </c:pt>
                <c:pt idx="8">
                  <c:v>1.8025983937591763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7051136"/>
        <c:axId val="157161728"/>
      </c:barChart>
      <c:catAx>
        <c:axId val="157051136"/>
        <c:scaling>
          <c:orientation val="minMax"/>
        </c:scaling>
        <c:delete val="0"/>
        <c:axPos val="b"/>
        <c:majorTickMark val="out"/>
        <c:minorTickMark val="none"/>
        <c:tickLblPos val="nextTo"/>
        <c:crossAx val="157161728"/>
        <c:crosses val="autoZero"/>
        <c:auto val="1"/>
        <c:lblAlgn val="ctr"/>
        <c:lblOffset val="100"/>
        <c:noMultiLvlLbl val="0"/>
      </c:catAx>
      <c:valAx>
        <c:axId val="157161728"/>
        <c:scaling>
          <c:orientation val="minMax"/>
          <c:max val="55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s-ES"/>
          </a:p>
        </c:txPr>
        <c:crossAx val="157051136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200">
          <a:latin typeface="Century Gothic" panose="020B0502020202020204" pitchFamily="34" charset="0"/>
        </a:defRPr>
      </a:pPr>
      <a:endParaRPr lang="es-E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'percep riesgo'!$A$5</c:f>
              <c:strCache>
                <c:ptCount val="1"/>
                <c:pt idx="0">
                  <c:v>Consumir heroína una vez o menos al mes</c:v>
                </c:pt>
              </c:strCache>
            </c:strRef>
          </c:tx>
          <c:marker>
            <c:symbol val="none"/>
          </c:marker>
          <c:cat>
            <c:strRef>
              <c:f>'percep riesgo'!$B$3:$J$4</c:f>
              <c:strCache>
                <c:ptCount val="9"/>
                <c:pt idx="0">
                  <c:v>1997</c:v>
                </c:pt>
                <c:pt idx="1">
                  <c:v>1999</c:v>
                </c:pt>
                <c:pt idx="2">
                  <c:v>2001</c:v>
                </c:pt>
                <c:pt idx="3">
                  <c:v>2003</c:v>
                </c:pt>
                <c:pt idx="4">
                  <c:v>2005</c:v>
                </c:pt>
                <c:pt idx="5">
                  <c:v>2007</c:v>
                </c:pt>
                <c:pt idx="6">
                  <c:v>2009</c:v>
                </c:pt>
                <c:pt idx="7">
                  <c:v>2011</c:v>
                </c:pt>
                <c:pt idx="8">
                  <c:v>2013</c:v>
                </c:pt>
              </c:strCache>
            </c:strRef>
          </c:cat>
          <c:val>
            <c:numRef>
              <c:f>'percep riesgo'!$B$5:$J$5</c:f>
              <c:numCache>
                <c:formatCode>General</c:formatCode>
                <c:ptCount val="9"/>
                <c:pt idx="0">
                  <c:v>97.6</c:v>
                </c:pt>
                <c:pt idx="1">
                  <c:v>98.5</c:v>
                </c:pt>
                <c:pt idx="2">
                  <c:v>96.7</c:v>
                </c:pt>
                <c:pt idx="3">
                  <c:v>97.4</c:v>
                </c:pt>
                <c:pt idx="4">
                  <c:v>97.9</c:v>
                </c:pt>
                <c:pt idx="5">
                  <c:v>98.7</c:v>
                </c:pt>
                <c:pt idx="6">
                  <c:v>97.5</c:v>
                </c:pt>
                <c:pt idx="7" formatCode="0.0">
                  <c:v>98.027263599999998</c:v>
                </c:pt>
                <c:pt idx="8" formatCode="0.0">
                  <c:v>97.213475807714559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'percep riesgo'!$A$6</c:f>
              <c:strCache>
                <c:ptCount val="1"/>
                <c:pt idx="0">
                  <c:v>Consumir éxtasis una vez o menos al mes</c:v>
                </c:pt>
              </c:strCache>
            </c:strRef>
          </c:tx>
          <c:marker>
            <c:symbol val="none"/>
          </c:marker>
          <c:cat>
            <c:strRef>
              <c:f>'percep riesgo'!$B$3:$J$4</c:f>
              <c:strCache>
                <c:ptCount val="9"/>
                <c:pt idx="0">
                  <c:v>1997</c:v>
                </c:pt>
                <c:pt idx="1">
                  <c:v>1999</c:v>
                </c:pt>
                <c:pt idx="2">
                  <c:v>2001</c:v>
                </c:pt>
                <c:pt idx="3">
                  <c:v>2003</c:v>
                </c:pt>
                <c:pt idx="4">
                  <c:v>2005</c:v>
                </c:pt>
                <c:pt idx="5">
                  <c:v>2007</c:v>
                </c:pt>
                <c:pt idx="6">
                  <c:v>2009</c:v>
                </c:pt>
                <c:pt idx="7">
                  <c:v>2011</c:v>
                </c:pt>
                <c:pt idx="8">
                  <c:v>2013</c:v>
                </c:pt>
              </c:strCache>
            </c:strRef>
          </c:cat>
          <c:val>
            <c:numRef>
              <c:f>'percep riesgo'!$B$6:$J$6</c:f>
              <c:numCache>
                <c:formatCode>General</c:formatCode>
                <c:ptCount val="9"/>
                <c:pt idx="0">
                  <c:v>92.5</c:v>
                </c:pt>
                <c:pt idx="1">
                  <c:v>94.6</c:v>
                </c:pt>
                <c:pt idx="2">
                  <c:v>92.6</c:v>
                </c:pt>
                <c:pt idx="3">
                  <c:v>92.6</c:v>
                </c:pt>
                <c:pt idx="4">
                  <c:v>94.4</c:v>
                </c:pt>
                <c:pt idx="5">
                  <c:v>95.8</c:v>
                </c:pt>
                <c:pt idx="6">
                  <c:v>94.4</c:v>
                </c:pt>
                <c:pt idx="7" formatCode="0.0">
                  <c:v>95.363544500000003</c:v>
                </c:pt>
                <c:pt idx="8" formatCode="0.0">
                  <c:v>95.097295493551087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'percep riesgo'!$A$7</c:f>
              <c:strCache>
                <c:ptCount val="1"/>
                <c:pt idx="0">
                  <c:v>Consumir alucinógenos una vez o menos al mes</c:v>
                </c:pt>
              </c:strCache>
            </c:strRef>
          </c:tx>
          <c:marker>
            <c:symbol val="none"/>
          </c:marker>
          <c:cat>
            <c:strRef>
              <c:f>'percep riesgo'!$B$3:$J$4</c:f>
              <c:strCache>
                <c:ptCount val="9"/>
                <c:pt idx="0">
                  <c:v>1997</c:v>
                </c:pt>
                <c:pt idx="1">
                  <c:v>1999</c:v>
                </c:pt>
                <c:pt idx="2">
                  <c:v>2001</c:v>
                </c:pt>
                <c:pt idx="3">
                  <c:v>2003</c:v>
                </c:pt>
                <c:pt idx="4">
                  <c:v>2005</c:v>
                </c:pt>
                <c:pt idx="5">
                  <c:v>2007</c:v>
                </c:pt>
                <c:pt idx="6">
                  <c:v>2009</c:v>
                </c:pt>
                <c:pt idx="7">
                  <c:v>2011</c:v>
                </c:pt>
                <c:pt idx="8">
                  <c:v>2013</c:v>
                </c:pt>
              </c:strCache>
            </c:strRef>
          </c:cat>
          <c:val>
            <c:numRef>
              <c:f>'percep riesgo'!$B$7:$J$7</c:f>
              <c:numCache>
                <c:formatCode>General</c:formatCode>
                <c:ptCount val="9"/>
                <c:pt idx="0">
                  <c:v>96</c:v>
                </c:pt>
                <c:pt idx="1">
                  <c:v>97.4</c:v>
                </c:pt>
                <c:pt idx="2">
                  <c:v>95.5</c:v>
                </c:pt>
                <c:pt idx="3">
                  <c:v>96.3</c:v>
                </c:pt>
                <c:pt idx="4">
                  <c:v>97.1</c:v>
                </c:pt>
                <c:pt idx="5">
                  <c:v>97.4</c:v>
                </c:pt>
                <c:pt idx="6">
                  <c:v>96.1</c:v>
                </c:pt>
                <c:pt idx="7" formatCode="0.0">
                  <c:v>96.645273599999996</c:v>
                </c:pt>
                <c:pt idx="8" formatCode="0.0">
                  <c:v>94.419860157661873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'percep riesgo'!$A$8</c:f>
              <c:strCache>
                <c:ptCount val="1"/>
                <c:pt idx="0">
                  <c:v>Consumir cocaína una vez o menos al mes</c:v>
                </c:pt>
              </c:strCache>
            </c:strRef>
          </c:tx>
          <c:marker>
            <c:symbol val="none"/>
          </c:marker>
          <c:cat>
            <c:strRef>
              <c:f>'percep riesgo'!$B$3:$J$4</c:f>
              <c:strCache>
                <c:ptCount val="9"/>
                <c:pt idx="0">
                  <c:v>1997</c:v>
                </c:pt>
                <c:pt idx="1">
                  <c:v>1999</c:v>
                </c:pt>
                <c:pt idx="2">
                  <c:v>2001</c:v>
                </c:pt>
                <c:pt idx="3">
                  <c:v>2003</c:v>
                </c:pt>
                <c:pt idx="4">
                  <c:v>2005</c:v>
                </c:pt>
                <c:pt idx="5">
                  <c:v>2007</c:v>
                </c:pt>
                <c:pt idx="6">
                  <c:v>2009</c:v>
                </c:pt>
                <c:pt idx="7">
                  <c:v>2011</c:v>
                </c:pt>
                <c:pt idx="8">
                  <c:v>2013</c:v>
                </c:pt>
              </c:strCache>
            </c:strRef>
          </c:cat>
          <c:val>
            <c:numRef>
              <c:f>'percep riesgo'!$B$8:$J$8</c:f>
              <c:numCache>
                <c:formatCode>General</c:formatCode>
                <c:ptCount val="9"/>
                <c:pt idx="0">
                  <c:v>93.5</c:v>
                </c:pt>
                <c:pt idx="1">
                  <c:v>95.4</c:v>
                </c:pt>
                <c:pt idx="2">
                  <c:v>93.3</c:v>
                </c:pt>
                <c:pt idx="3">
                  <c:v>93.1</c:v>
                </c:pt>
                <c:pt idx="4">
                  <c:v>95</c:v>
                </c:pt>
                <c:pt idx="5">
                  <c:v>95.8</c:v>
                </c:pt>
                <c:pt idx="6">
                  <c:v>94.6</c:v>
                </c:pt>
                <c:pt idx="7" formatCode="0.0">
                  <c:v>94.534846200000004</c:v>
                </c:pt>
                <c:pt idx="8" formatCode="0.0">
                  <c:v>93.832361763413402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'percep riesgo'!$A$9</c:f>
              <c:strCache>
                <c:ptCount val="1"/>
                <c:pt idx="0">
                  <c:v>Consumir 5-6 cañas/copas cada día</c:v>
                </c:pt>
              </c:strCache>
            </c:strRef>
          </c:tx>
          <c:marker>
            <c:symbol val="none"/>
          </c:marker>
          <c:cat>
            <c:strRef>
              <c:f>'percep riesgo'!$B$3:$J$4</c:f>
              <c:strCache>
                <c:ptCount val="9"/>
                <c:pt idx="0">
                  <c:v>1997</c:v>
                </c:pt>
                <c:pt idx="1">
                  <c:v>1999</c:v>
                </c:pt>
                <c:pt idx="2">
                  <c:v>2001</c:v>
                </c:pt>
                <c:pt idx="3">
                  <c:v>2003</c:v>
                </c:pt>
                <c:pt idx="4">
                  <c:v>2005</c:v>
                </c:pt>
                <c:pt idx="5">
                  <c:v>2007</c:v>
                </c:pt>
                <c:pt idx="6">
                  <c:v>2009</c:v>
                </c:pt>
                <c:pt idx="7">
                  <c:v>2011</c:v>
                </c:pt>
                <c:pt idx="8">
                  <c:v>2013</c:v>
                </c:pt>
              </c:strCache>
            </c:strRef>
          </c:cat>
          <c:val>
            <c:numRef>
              <c:f>'percep riesgo'!$B$9:$J$9</c:f>
              <c:numCache>
                <c:formatCode>General</c:formatCode>
                <c:ptCount val="9"/>
                <c:pt idx="0">
                  <c:v>89.2</c:v>
                </c:pt>
                <c:pt idx="1">
                  <c:v>90.7</c:v>
                </c:pt>
                <c:pt idx="2">
                  <c:v>86.1</c:v>
                </c:pt>
                <c:pt idx="3">
                  <c:v>83.3</c:v>
                </c:pt>
                <c:pt idx="4">
                  <c:v>87.3</c:v>
                </c:pt>
                <c:pt idx="5">
                  <c:v>89.2</c:v>
                </c:pt>
                <c:pt idx="6">
                  <c:v>91.4</c:v>
                </c:pt>
                <c:pt idx="7" formatCode="0.0">
                  <c:v>91.6546448</c:v>
                </c:pt>
                <c:pt idx="8" formatCode="0.0">
                  <c:v>90.720378047572595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'percep riesgo'!$A$10</c:f>
              <c:strCache>
                <c:ptCount val="1"/>
                <c:pt idx="0">
                  <c:v>Fumar paquete tabaco diario</c:v>
                </c:pt>
              </c:strCache>
            </c:strRef>
          </c:tx>
          <c:marker>
            <c:symbol val="none"/>
          </c:marker>
          <c:cat>
            <c:strRef>
              <c:f>'percep riesgo'!$B$3:$J$4</c:f>
              <c:strCache>
                <c:ptCount val="9"/>
                <c:pt idx="0">
                  <c:v>1997</c:v>
                </c:pt>
                <c:pt idx="1">
                  <c:v>1999</c:v>
                </c:pt>
                <c:pt idx="2">
                  <c:v>2001</c:v>
                </c:pt>
                <c:pt idx="3">
                  <c:v>2003</c:v>
                </c:pt>
                <c:pt idx="4">
                  <c:v>2005</c:v>
                </c:pt>
                <c:pt idx="5">
                  <c:v>2007</c:v>
                </c:pt>
                <c:pt idx="6">
                  <c:v>2009</c:v>
                </c:pt>
                <c:pt idx="7">
                  <c:v>2011</c:v>
                </c:pt>
                <c:pt idx="8">
                  <c:v>2013</c:v>
                </c:pt>
              </c:strCache>
            </c:strRef>
          </c:cat>
          <c:val>
            <c:numRef>
              <c:f>'percep riesgo'!$B$10:$J$10</c:f>
              <c:numCache>
                <c:formatCode>General</c:formatCode>
                <c:ptCount val="9"/>
                <c:pt idx="0">
                  <c:v>79.7</c:v>
                </c:pt>
                <c:pt idx="1">
                  <c:v>82.4</c:v>
                </c:pt>
                <c:pt idx="2">
                  <c:v>83.6</c:v>
                </c:pt>
                <c:pt idx="3">
                  <c:v>84.6</c:v>
                </c:pt>
                <c:pt idx="4">
                  <c:v>87.1</c:v>
                </c:pt>
                <c:pt idx="5">
                  <c:v>87.1</c:v>
                </c:pt>
                <c:pt idx="6">
                  <c:v>89.4</c:v>
                </c:pt>
                <c:pt idx="7" formatCode="0.0">
                  <c:v>89.073124000000007</c:v>
                </c:pt>
                <c:pt idx="8" formatCode="0.0">
                  <c:v>88.725686340837854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'percep riesgo'!$A$11</c:f>
              <c:strCache>
                <c:ptCount val="1"/>
                <c:pt idx="0">
                  <c:v>Consumir cannabis una vez por semana o más</c:v>
                </c:pt>
              </c:strCache>
            </c:strRef>
          </c:tx>
          <c:spPr>
            <a:ln>
              <a:solidFill>
                <a:schemeClr val="accent1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'percep riesgo'!$B$3:$J$4</c:f>
              <c:strCache>
                <c:ptCount val="9"/>
                <c:pt idx="0">
                  <c:v>1997</c:v>
                </c:pt>
                <c:pt idx="1">
                  <c:v>1999</c:v>
                </c:pt>
                <c:pt idx="2">
                  <c:v>2001</c:v>
                </c:pt>
                <c:pt idx="3">
                  <c:v>2003</c:v>
                </c:pt>
                <c:pt idx="4">
                  <c:v>2005</c:v>
                </c:pt>
                <c:pt idx="5">
                  <c:v>2007</c:v>
                </c:pt>
                <c:pt idx="6">
                  <c:v>2009</c:v>
                </c:pt>
                <c:pt idx="7">
                  <c:v>2011</c:v>
                </c:pt>
                <c:pt idx="8">
                  <c:v>2013</c:v>
                </c:pt>
              </c:strCache>
            </c:strRef>
          </c:cat>
          <c:val>
            <c:numRef>
              <c:f>'percep riesgo'!$B$11:$J$11</c:f>
              <c:numCache>
                <c:formatCode>General</c:formatCode>
                <c:ptCount val="9"/>
                <c:pt idx="0">
                  <c:v>84</c:v>
                </c:pt>
                <c:pt idx="1">
                  <c:v>87.6</c:v>
                </c:pt>
                <c:pt idx="2">
                  <c:v>83.1</c:v>
                </c:pt>
                <c:pt idx="3">
                  <c:v>79.2</c:v>
                </c:pt>
                <c:pt idx="4">
                  <c:v>80.8</c:v>
                </c:pt>
                <c:pt idx="5">
                  <c:v>83</c:v>
                </c:pt>
                <c:pt idx="6">
                  <c:v>81.599999999999994</c:v>
                </c:pt>
                <c:pt idx="7" formatCode="0.0">
                  <c:v>85.508043700000002</c:v>
                </c:pt>
                <c:pt idx="8" formatCode="0.0">
                  <c:v>82.44269797020138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'percep riesgo'!$A$12</c:f>
              <c:strCache>
                <c:ptCount val="1"/>
                <c:pt idx="0">
                  <c:v>Consumir hipnosedantes una vez por semana o más</c:v>
                </c:pt>
              </c:strCache>
            </c:strRef>
          </c:tx>
          <c:marker>
            <c:symbol val="none"/>
          </c:marker>
          <c:cat>
            <c:strRef>
              <c:f>'percep riesgo'!$B$3:$J$4</c:f>
              <c:strCache>
                <c:ptCount val="9"/>
                <c:pt idx="0">
                  <c:v>1997</c:v>
                </c:pt>
                <c:pt idx="1">
                  <c:v>1999</c:v>
                </c:pt>
                <c:pt idx="2">
                  <c:v>2001</c:v>
                </c:pt>
                <c:pt idx="3">
                  <c:v>2003</c:v>
                </c:pt>
                <c:pt idx="4">
                  <c:v>2005</c:v>
                </c:pt>
                <c:pt idx="5">
                  <c:v>2007</c:v>
                </c:pt>
                <c:pt idx="6">
                  <c:v>2009</c:v>
                </c:pt>
                <c:pt idx="7">
                  <c:v>2011</c:v>
                </c:pt>
                <c:pt idx="8">
                  <c:v>2013</c:v>
                </c:pt>
              </c:strCache>
            </c:strRef>
          </c:cat>
          <c:val>
            <c:numRef>
              <c:f>'percep riesgo'!$B$12:$J$12</c:f>
              <c:numCache>
                <c:formatCode>General</c:formatCode>
                <c:ptCount val="9"/>
                <c:pt idx="0">
                  <c:v>81.400000000000006</c:v>
                </c:pt>
                <c:pt idx="1">
                  <c:v>86.8</c:v>
                </c:pt>
                <c:pt idx="2">
                  <c:v>84.8</c:v>
                </c:pt>
                <c:pt idx="3">
                  <c:v>85.4</c:v>
                </c:pt>
                <c:pt idx="4">
                  <c:v>81.8</c:v>
                </c:pt>
                <c:pt idx="5">
                  <c:v>79.7</c:v>
                </c:pt>
                <c:pt idx="6">
                  <c:v>79.7</c:v>
                </c:pt>
                <c:pt idx="7" formatCode="0.0">
                  <c:v>79.877141600000002</c:v>
                </c:pt>
                <c:pt idx="8" formatCode="0.0">
                  <c:v>78.476957906707298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'percep riesgo'!$A$13</c:f>
              <c:strCache>
                <c:ptCount val="1"/>
                <c:pt idx="0">
                  <c:v>Consumir cannabis una vez o menos al mes</c:v>
                </c:pt>
              </c:strCache>
            </c:strRef>
          </c:tx>
          <c:marker>
            <c:symbol val="none"/>
          </c:marker>
          <c:cat>
            <c:strRef>
              <c:f>'percep riesgo'!$B$3:$J$4</c:f>
              <c:strCache>
                <c:ptCount val="9"/>
                <c:pt idx="0">
                  <c:v>1997</c:v>
                </c:pt>
                <c:pt idx="1">
                  <c:v>1999</c:v>
                </c:pt>
                <c:pt idx="2">
                  <c:v>2001</c:v>
                </c:pt>
                <c:pt idx="3">
                  <c:v>2003</c:v>
                </c:pt>
                <c:pt idx="4">
                  <c:v>2005</c:v>
                </c:pt>
                <c:pt idx="5">
                  <c:v>2007</c:v>
                </c:pt>
                <c:pt idx="6">
                  <c:v>2009</c:v>
                </c:pt>
                <c:pt idx="7">
                  <c:v>2011</c:v>
                </c:pt>
                <c:pt idx="8">
                  <c:v>2013</c:v>
                </c:pt>
              </c:strCache>
            </c:strRef>
          </c:cat>
          <c:val>
            <c:numRef>
              <c:f>'percep riesgo'!$B$13:$J$13</c:f>
              <c:numCache>
                <c:formatCode>General</c:formatCode>
                <c:ptCount val="9"/>
                <c:pt idx="0">
                  <c:v>68.900000000000006</c:v>
                </c:pt>
                <c:pt idx="1">
                  <c:v>74.8</c:v>
                </c:pt>
                <c:pt idx="2">
                  <c:v>67.900000000000006</c:v>
                </c:pt>
                <c:pt idx="3">
                  <c:v>62</c:v>
                </c:pt>
                <c:pt idx="4">
                  <c:v>64.2</c:v>
                </c:pt>
                <c:pt idx="5">
                  <c:v>68.5</c:v>
                </c:pt>
                <c:pt idx="6">
                  <c:v>62.7</c:v>
                </c:pt>
                <c:pt idx="7" formatCode="0.0">
                  <c:v>69.373449500000007</c:v>
                </c:pt>
                <c:pt idx="8" formatCode="0.0">
                  <c:v>61.215780412492293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'percep riesgo'!$A$14</c:f>
              <c:strCache>
                <c:ptCount val="1"/>
                <c:pt idx="0">
                  <c:v>Consumir hipnosedantes una vez o menos al mes</c:v>
                </c:pt>
              </c:strCache>
            </c:strRef>
          </c:tx>
          <c:marker>
            <c:symbol val="none"/>
          </c:marker>
          <c:cat>
            <c:strRef>
              <c:f>'percep riesgo'!$B$3:$J$4</c:f>
              <c:strCache>
                <c:ptCount val="9"/>
                <c:pt idx="0">
                  <c:v>1997</c:v>
                </c:pt>
                <c:pt idx="1">
                  <c:v>1999</c:v>
                </c:pt>
                <c:pt idx="2">
                  <c:v>2001</c:v>
                </c:pt>
                <c:pt idx="3">
                  <c:v>2003</c:v>
                </c:pt>
                <c:pt idx="4">
                  <c:v>2005</c:v>
                </c:pt>
                <c:pt idx="5">
                  <c:v>2007</c:v>
                </c:pt>
                <c:pt idx="6">
                  <c:v>2009</c:v>
                </c:pt>
                <c:pt idx="7">
                  <c:v>2011</c:v>
                </c:pt>
                <c:pt idx="8">
                  <c:v>2013</c:v>
                </c:pt>
              </c:strCache>
            </c:strRef>
          </c:cat>
          <c:val>
            <c:numRef>
              <c:f>'percep riesgo'!$B$14:$J$14</c:f>
              <c:numCache>
                <c:formatCode>General</c:formatCode>
                <c:ptCount val="9"/>
                <c:pt idx="0">
                  <c:v>60.4</c:v>
                </c:pt>
                <c:pt idx="1">
                  <c:v>70.099999999999994</c:v>
                </c:pt>
                <c:pt idx="2">
                  <c:v>66.7</c:v>
                </c:pt>
                <c:pt idx="3">
                  <c:v>65.3</c:v>
                </c:pt>
                <c:pt idx="4">
                  <c:v>62.3</c:v>
                </c:pt>
                <c:pt idx="5">
                  <c:v>62.2</c:v>
                </c:pt>
                <c:pt idx="6">
                  <c:v>60.1</c:v>
                </c:pt>
                <c:pt idx="7" formatCode="0.0">
                  <c:v>62.466600999999997</c:v>
                </c:pt>
                <c:pt idx="8" formatCode="0.0">
                  <c:v>57.601756684327569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'percep riesgo'!$A$15</c:f>
              <c:strCache>
                <c:ptCount val="1"/>
                <c:pt idx="0">
                  <c:v>Consumir 5-6 cañas/copas el fin de semana</c:v>
                </c:pt>
              </c:strCache>
            </c:strRef>
          </c:tx>
          <c:spPr>
            <a:ln>
              <a:solidFill>
                <a:schemeClr val="accent1">
                  <a:lumMod val="40000"/>
                  <a:lumOff val="60000"/>
                </a:schemeClr>
              </a:solidFill>
            </a:ln>
          </c:spPr>
          <c:marker>
            <c:symbol val="none"/>
          </c:marker>
          <c:cat>
            <c:strRef>
              <c:f>'percep riesgo'!$B$3:$J$4</c:f>
              <c:strCache>
                <c:ptCount val="9"/>
                <c:pt idx="0">
                  <c:v>1997</c:v>
                </c:pt>
                <c:pt idx="1">
                  <c:v>1999</c:v>
                </c:pt>
                <c:pt idx="2">
                  <c:v>2001</c:v>
                </c:pt>
                <c:pt idx="3">
                  <c:v>2003</c:v>
                </c:pt>
                <c:pt idx="4">
                  <c:v>2005</c:v>
                </c:pt>
                <c:pt idx="5">
                  <c:v>2007</c:v>
                </c:pt>
                <c:pt idx="6">
                  <c:v>2009</c:v>
                </c:pt>
                <c:pt idx="7">
                  <c:v>2011</c:v>
                </c:pt>
                <c:pt idx="8">
                  <c:v>2013</c:v>
                </c:pt>
              </c:strCache>
            </c:strRef>
          </c:cat>
          <c:val>
            <c:numRef>
              <c:f>'percep riesgo'!$B$15:$J$15</c:f>
              <c:numCache>
                <c:formatCode>General</c:formatCode>
                <c:ptCount val="9"/>
                <c:pt idx="0">
                  <c:v>45.6</c:v>
                </c:pt>
                <c:pt idx="1">
                  <c:v>49.2</c:v>
                </c:pt>
                <c:pt idx="2">
                  <c:v>44.2</c:v>
                </c:pt>
                <c:pt idx="3">
                  <c:v>41.8</c:v>
                </c:pt>
                <c:pt idx="4">
                  <c:v>43.6</c:v>
                </c:pt>
                <c:pt idx="5">
                  <c:v>46.6</c:v>
                </c:pt>
                <c:pt idx="6">
                  <c:v>45</c:v>
                </c:pt>
                <c:pt idx="7" formatCode="0.0">
                  <c:v>49.317421500000002</c:v>
                </c:pt>
                <c:pt idx="8" formatCode="0.0">
                  <c:v>43.548794797393171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0268032"/>
        <c:axId val="200351744"/>
      </c:lineChart>
      <c:catAx>
        <c:axId val="20026803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>
            <a:solidFill>
              <a:schemeClr val="accent1">
                <a:lumMod val="60000"/>
                <a:lumOff val="40000"/>
              </a:schemeClr>
            </a:solidFill>
          </a:ln>
        </c:spPr>
        <c:crossAx val="200351744"/>
        <c:crosses val="autoZero"/>
        <c:auto val="1"/>
        <c:lblAlgn val="ctr"/>
        <c:lblOffset val="100"/>
        <c:noMultiLvlLbl val="0"/>
      </c:catAx>
      <c:valAx>
        <c:axId val="200351744"/>
        <c:scaling>
          <c:orientation val="minMax"/>
          <c:max val="100"/>
          <c:min val="4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chemeClr val="accent1">
                <a:lumMod val="60000"/>
                <a:lumOff val="40000"/>
              </a:schemeClr>
            </a:solidFill>
          </a:ln>
        </c:spPr>
        <c:crossAx val="20026803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2434645669291333"/>
          <c:y val="5.0326769103188507E-2"/>
          <c:w val="0.37418300653594772"/>
          <c:h val="0.87460837115338286"/>
        </c:manualLayout>
      </c:layout>
      <c:overlay val="0"/>
      <c:txPr>
        <a:bodyPr/>
        <a:lstStyle/>
        <a:p>
          <a:pPr>
            <a:defRPr sz="9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00">
          <a:latin typeface="Century Gothic" panose="020B0502020202020204" pitchFamily="34" charset="0"/>
        </a:defRPr>
      </a:pPr>
      <a:endParaRPr lang="es-ES"/>
    </a:p>
  </c:txPr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0788091068301219E-2"/>
          <c:y val="5.9523809523809521E-2"/>
          <c:w val="0.93432574430823123"/>
          <c:h val="0.75850340136054428"/>
        </c:manualLayout>
      </c:layout>
      <c:lineChart>
        <c:grouping val="standard"/>
        <c:varyColors val="0"/>
        <c:ser>
          <c:idx val="0"/>
          <c:order val="0"/>
          <c:tx>
            <c:strRef>
              <c:f>'Figura 2 DISPO'!$A$3</c:f>
              <c:strCache>
                <c:ptCount val="1"/>
                <c:pt idx="0">
                  <c:v>Cánnabis</c:v>
                </c:pt>
              </c:strCache>
            </c:strRef>
          </c:tx>
          <c:spPr>
            <a:ln w="38162">
              <a:solidFill>
                <a:srgbClr val="339966"/>
              </a:solidFill>
              <a:prstDash val="solid"/>
            </a:ln>
          </c:spPr>
          <c:marker>
            <c:symbol val="none"/>
          </c:marker>
          <c:cat>
            <c:numRef>
              <c:f>'Figura 2 DISPO'!$B$2:$K$2</c:f>
              <c:numCache>
                <c:formatCode>General</c:formatCode>
                <c:ptCount val="10"/>
                <c:pt idx="0">
                  <c:v>1995</c:v>
                </c:pt>
                <c:pt idx="1">
                  <c:v>1997</c:v>
                </c:pt>
                <c:pt idx="2">
                  <c:v>1999</c:v>
                </c:pt>
                <c:pt idx="3">
                  <c:v>2001</c:v>
                </c:pt>
                <c:pt idx="4">
                  <c:v>2003</c:v>
                </c:pt>
                <c:pt idx="5">
                  <c:v>2005</c:v>
                </c:pt>
                <c:pt idx="6">
                  <c:v>2007</c:v>
                </c:pt>
                <c:pt idx="7">
                  <c:v>2009</c:v>
                </c:pt>
                <c:pt idx="8">
                  <c:v>2011</c:v>
                </c:pt>
                <c:pt idx="9">
                  <c:v>2013</c:v>
                </c:pt>
              </c:numCache>
            </c:numRef>
          </c:cat>
          <c:val>
            <c:numRef>
              <c:f>'Figura 2 DISPO'!$B$3:$K$3</c:f>
              <c:numCache>
                <c:formatCode>General</c:formatCode>
                <c:ptCount val="10"/>
                <c:pt idx="0">
                  <c:v>50.3</c:v>
                </c:pt>
                <c:pt idx="1">
                  <c:v>52.1</c:v>
                </c:pt>
                <c:pt idx="2">
                  <c:v>51.8</c:v>
                </c:pt>
                <c:pt idx="3">
                  <c:v>59.5</c:v>
                </c:pt>
                <c:pt idx="4">
                  <c:v>59.2</c:v>
                </c:pt>
                <c:pt idx="5">
                  <c:v>66.2</c:v>
                </c:pt>
                <c:pt idx="6">
                  <c:v>59.8</c:v>
                </c:pt>
                <c:pt idx="7">
                  <c:v>69.599999999999994</c:v>
                </c:pt>
                <c:pt idx="8" formatCode="0.0">
                  <c:v>66.973061069922039</c:v>
                </c:pt>
                <c:pt idx="9" formatCode="0.0">
                  <c:v>64.568108830557463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'Figura 2 DISPO'!$A$4</c:f>
              <c:strCache>
                <c:ptCount val="1"/>
                <c:pt idx="0">
                  <c:v>Éxtasis</c:v>
                </c:pt>
              </c:strCache>
            </c:strRef>
          </c:tx>
          <c:spPr>
            <a:ln w="38162">
              <a:solidFill>
                <a:srgbClr val="FFCC00"/>
              </a:solidFill>
              <a:prstDash val="solid"/>
            </a:ln>
          </c:spPr>
          <c:marker>
            <c:symbol val="none"/>
          </c:marker>
          <c:cat>
            <c:numRef>
              <c:f>'Figura 2 DISPO'!$B$2:$K$2</c:f>
              <c:numCache>
                <c:formatCode>General</c:formatCode>
                <c:ptCount val="10"/>
                <c:pt idx="0">
                  <c:v>1995</c:v>
                </c:pt>
                <c:pt idx="1">
                  <c:v>1997</c:v>
                </c:pt>
                <c:pt idx="2">
                  <c:v>1999</c:v>
                </c:pt>
                <c:pt idx="3">
                  <c:v>2001</c:v>
                </c:pt>
                <c:pt idx="4">
                  <c:v>2003</c:v>
                </c:pt>
                <c:pt idx="5">
                  <c:v>2005</c:v>
                </c:pt>
                <c:pt idx="6">
                  <c:v>2007</c:v>
                </c:pt>
                <c:pt idx="7">
                  <c:v>2009</c:v>
                </c:pt>
                <c:pt idx="8">
                  <c:v>2011</c:v>
                </c:pt>
                <c:pt idx="9">
                  <c:v>2013</c:v>
                </c:pt>
              </c:numCache>
            </c:numRef>
          </c:cat>
          <c:val>
            <c:numRef>
              <c:f>'Figura 2 DISPO'!$B$4:$K$4</c:f>
              <c:numCache>
                <c:formatCode>General</c:formatCode>
                <c:ptCount val="10"/>
                <c:pt idx="0">
                  <c:v>41.1</c:v>
                </c:pt>
                <c:pt idx="1">
                  <c:v>40.9</c:v>
                </c:pt>
                <c:pt idx="2">
                  <c:v>39.9</c:v>
                </c:pt>
                <c:pt idx="3">
                  <c:v>48.2</c:v>
                </c:pt>
                <c:pt idx="4">
                  <c:v>46.1</c:v>
                </c:pt>
                <c:pt idx="5">
                  <c:v>49.7</c:v>
                </c:pt>
                <c:pt idx="6">
                  <c:v>43.8</c:v>
                </c:pt>
                <c:pt idx="7">
                  <c:v>51.9</c:v>
                </c:pt>
                <c:pt idx="8" formatCode="0.0">
                  <c:v>45.602527548311286</c:v>
                </c:pt>
                <c:pt idx="9" formatCode="0.0">
                  <c:v>32.731682776685034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'Figura 2 DISPO'!$A$5</c:f>
              <c:strCache>
                <c:ptCount val="1"/>
                <c:pt idx="0">
                  <c:v>Cocaína</c:v>
                </c:pt>
              </c:strCache>
            </c:strRef>
          </c:tx>
          <c:spPr>
            <a:ln w="38162">
              <a:solidFill>
                <a:srgbClr val="33CCCC"/>
              </a:solidFill>
              <a:prstDash val="solid"/>
            </a:ln>
          </c:spPr>
          <c:marker>
            <c:symbol val="none"/>
          </c:marker>
          <c:cat>
            <c:numRef>
              <c:f>'Figura 2 DISPO'!$B$2:$K$2</c:f>
              <c:numCache>
                <c:formatCode>General</c:formatCode>
                <c:ptCount val="10"/>
                <c:pt idx="0">
                  <c:v>1995</c:v>
                </c:pt>
                <c:pt idx="1">
                  <c:v>1997</c:v>
                </c:pt>
                <c:pt idx="2">
                  <c:v>1999</c:v>
                </c:pt>
                <c:pt idx="3">
                  <c:v>2001</c:v>
                </c:pt>
                <c:pt idx="4">
                  <c:v>2003</c:v>
                </c:pt>
                <c:pt idx="5">
                  <c:v>2005</c:v>
                </c:pt>
                <c:pt idx="6">
                  <c:v>2007</c:v>
                </c:pt>
                <c:pt idx="7">
                  <c:v>2009</c:v>
                </c:pt>
                <c:pt idx="8">
                  <c:v>2011</c:v>
                </c:pt>
                <c:pt idx="9">
                  <c:v>2013</c:v>
                </c:pt>
              </c:numCache>
            </c:numRef>
          </c:cat>
          <c:val>
            <c:numRef>
              <c:f>'Figura 2 DISPO'!$B$5:$K$5</c:f>
              <c:numCache>
                <c:formatCode>General</c:formatCode>
                <c:ptCount val="10"/>
                <c:pt idx="0">
                  <c:v>39.5</c:v>
                </c:pt>
                <c:pt idx="1">
                  <c:v>39.200000000000003</c:v>
                </c:pt>
                <c:pt idx="2">
                  <c:v>39.9</c:v>
                </c:pt>
                <c:pt idx="3">
                  <c:v>46.7</c:v>
                </c:pt>
                <c:pt idx="4">
                  <c:v>46.5</c:v>
                </c:pt>
                <c:pt idx="5">
                  <c:v>53.3</c:v>
                </c:pt>
                <c:pt idx="6">
                  <c:v>43.8</c:v>
                </c:pt>
                <c:pt idx="7">
                  <c:v>56.7</c:v>
                </c:pt>
                <c:pt idx="8" formatCode="0.0">
                  <c:v>54.369905721975464</c:v>
                </c:pt>
                <c:pt idx="9" formatCode="0.0">
                  <c:v>46.877790307369629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'Figura 2 DISPO'!$A$6</c:f>
              <c:strCache>
                <c:ptCount val="1"/>
                <c:pt idx="0">
                  <c:v>Heroína</c:v>
                </c:pt>
              </c:strCache>
            </c:strRef>
          </c:tx>
          <c:spPr>
            <a:ln w="38162">
              <a:solidFill>
                <a:srgbClr val="666699"/>
              </a:solidFill>
              <a:prstDash val="solid"/>
            </a:ln>
          </c:spPr>
          <c:marker>
            <c:symbol val="none"/>
          </c:marker>
          <c:dPt>
            <c:idx val="5"/>
            <c:bubble3D val="0"/>
          </c:dPt>
          <c:cat>
            <c:numRef>
              <c:f>'Figura 2 DISPO'!$B$2:$K$2</c:f>
              <c:numCache>
                <c:formatCode>General</c:formatCode>
                <c:ptCount val="10"/>
                <c:pt idx="0">
                  <c:v>1995</c:v>
                </c:pt>
                <c:pt idx="1">
                  <c:v>1997</c:v>
                </c:pt>
                <c:pt idx="2">
                  <c:v>1999</c:v>
                </c:pt>
                <c:pt idx="3">
                  <c:v>2001</c:v>
                </c:pt>
                <c:pt idx="4">
                  <c:v>2003</c:v>
                </c:pt>
                <c:pt idx="5">
                  <c:v>2005</c:v>
                </c:pt>
                <c:pt idx="6">
                  <c:v>2007</c:v>
                </c:pt>
                <c:pt idx="7">
                  <c:v>2009</c:v>
                </c:pt>
                <c:pt idx="8">
                  <c:v>2011</c:v>
                </c:pt>
                <c:pt idx="9">
                  <c:v>2013</c:v>
                </c:pt>
              </c:numCache>
            </c:numRef>
          </c:cat>
          <c:val>
            <c:numRef>
              <c:f>'Figura 2 DISPO'!$B$6:$K$6</c:f>
              <c:numCache>
                <c:formatCode>General</c:formatCode>
                <c:ptCount val="10"/>
                <c:pt idx="0">
                  <c:v>37</c:v>
                </c:pt>
                <c:pt idx="1">
                  <c:v>36.200000000000003</c:v>
                </c:pt>
                <c:pt idx="2">
                  <c:v>37.200000000000003</c:v>
                </c:pt>
                <c:pt idx="3">
                  <c:v>41.2</c:v>
                </c:pt>
                <c:pt idx="4">
                  <c:v>39.200000000000003</c:v>
                </c:pt>
                <c:pt idx="5">
                  <c:v>43.4</c:v>
                </c:pt>
                <c:pt idx="6">
                  <c:v>39.5</c:v>
                </c:pt>
                <c:pt idx="7">
                  <c:v>44.7</c:v>
                </c:pt>
                <c:pt idx="8" formatCode="0.0">
                  <c:v>44.853324890065906</c:v>
                </c:pt>
                <c:pt idx="9" formatCode="0.0">
                  <c:v>31.570480098594487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'Figura 2 DISPO'!$A$7</c:f>
              <c:strCache>
                <c:ptCount val="1"/>
                <c:pt idx="0">
                  <c:v>Alucinógenos (LSD)</c:v>
                </c:pt>
              </c:strCache>
            </c:strRef>
          </c:tx>
          <c:spPr>
            <a:ln w="38162">
              <a:solidFill>
                <a:srgbClr val="808080"/>
              </a:solidFill>
              <a:prstDash val="solid"/>
            </a:ln>
          </c:spPr>
          <c:marker>
            <c:symbol val="none"/>
          </c:marker>
          <c:dPt>
            <c:idx val="5"/>
            <c:bubble3D val="0"/>
          </c:dPt>
          <c:cat>
            <c:numRef>
              <c:f>'Figura 2 DISPO'!$B$2:$K$2</c:f>
              <c:numCache>
                <c:formatCode>General</c:formatCode>
                <c:ptCount val="10"/>
                <c:pt idx="0">
                  <c:v>1995</c:v>
                </c:pt>
                <c:pt idx="1">
                  <c:v>1997</c:v>
                </c:pt>
                <c:pt idx="2">
                  <c:v>1999</c:v>
                </c:pt>
                <c:pt idx="3">
                  <c:v>2001</c:v>
                </c:pt>
                <c:pt idx="4">
                  <c:v>2003</c:v>
                </c:pt>
                <c:pt idx="5">
                  <c:v>2005</c:v>
                </c:pt>
                <c:pt idx="6">
                  <c:v>2007</c:v>
                </c:pt>
                <c:pt idx="7">
                  <c:v>2009</c:v>
                </c:pt>
                <c:pt idx="8">
                  <c:v>2011</c:v>
                </c:pt>
                <c:pt idx="9">
                  <c:v>2013</c:v>
                </c:pt>
              </c:numCache>
            </c:numRef>
          </c:cat>
          <c:val>
            <c:numRef>
              <c:f>'Figura 2 DISPO'!$B$7:$K$7</c:f>
              <c:numCache>
                <c:formatCode>General</c:formatCode>
                <c:ptCount val="10"/>
                <c:pt idx="0">
                  <c:v>37.1</c:v>
                </c:pt>
                <c:pt idx="1">
                  <c:v>37</c:v>
                </c:pt>
                <c:pt idx="2">
                  <c:v>37.200000000000003</c:v>
                </c:pt>
                <c:pt idx="3">
                  <c:v>42.7</c:v>
                </c:pt>
                <c:pt idx="4">
                  <c:v>40</c:v>
                </c:pt>
                <c:pt idx="5">
                  <c:v>44.8</c:v>
                </c:pt>
                <c:pt idx="6">
                  <c:v>40.200000000000003</c:v>
                </c:pt>
                <c:pt idx="7">
                  <c:v>48.7</c:v>
                </c:pt>
                <c:pt idx="8" formatCode="0.0">
                  <c:v>45.381133128536469</c:v>
                </c:pt>
                <c:pt idx="9" formatCode="0.0">
                  <c:v>32.958644147327085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013504"/>
        <c:axId val="201023488"/>
      </c:lineChart>
      <c:catAx>
        <c:axId val="201013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80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2" b="0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endParaRPr lang="es-ES"/>
          </a:p>
        </c:txPr>
        <c:crossAx val="201023488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201023488"/>
        <c:scaling>
          <c:orientation val="minMax"/>
          <c:max val="7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41">
            <a:noFill/>
          </a:ln>
        </c:spPr>
        <c:txPr>
          <a:bodyPr rot="0" vert="horz"/>
          <a:lstStyle/>
          <a:p>
            <a:pPr>
              <a:defRPr sz="1202" b="0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endParaRPr lang="es-ES"/>
          </a:p>
        </c:txPr>
        <c:crossAx val="201013504"/>
        <c:crosses val="autoZero"/>
        <c:crossBetween val="between"/>
        <c:majorUnit val="10"/>
        <c:minorUnit val="1"/>
      </c:valAx>
      <c:spPr>
        <a:noFill/>
        <a:ln w="25441">
          <a:noFill/>
        </a:ln>
      </c:spPr>
    </c:plotArea>
    <c:legend>
      <c:legendPos val="b"/>
      <c:layout/>
      <c:overlay val="0"/>
      <c:spPr>
        <a:noFill/>
        <a:ln w="25441">
          <a:noFill/>
        </a:ln>
      </c:spPr>
      <c:txPr>
        <a:bodyPr/>
        <a:lstStyle/>
        <a:p>
          <a:pPr>
            <a:defRPr sz="1102" b="0" i="0" u="none" strike="noStrike" baseline="0">
              <a:solidFill>
                <a:srgbClr val="000000"/>
              </a:solidFill>
              <a:latin typeface="Century Gothic"/>
              <a:ea typeface="Century Gothic"/>
              <a:cs typeface="Century Gothic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2" b="0" i="0" u="none" strike="noStrike" baseline="0">
          <a:solidFill>
            <a:srgbClr val="000000"/>
          </a:solidFill>
          <a:latin typeface="Century Gothic"/>
          <a:ea typeface="Century Gothic"/>
          <a:cs typeface="Century Gothic"/>
        </a:defRPr>
      </a:pPr>
      <a:endParaRPr lang="es-E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321984065262589E-2"/>
          <c:y val="9.8670921367232073E-2"/>
          <c:w val="0.96535603186947483"/>
          <c:h val="0.83162879527535138"/>
        </c:manualLayout>
      </c:layout>
      <c:lineChart>
        <c:grouping val="standard"/>
        <c:varyColors val="0"/>
        <c:ser>
          <c:idx val="0"/>
          <c:order val="0"/>
          <c:tx>
            <c:strRef>
              <c:f>'Figura 1 ACCIONES'!$A$11</c:f>
              <c:strCache>
                <c:ptCount val="1"/>
                <c:pt idx="0">
                  <c:v>Legalización de cannabis</c:v>
                </c:pt>
              </c:strCache>
            </c:strRef>
          </c:tx>
          <c:spPr>
            <a:ln>
              <a:solidFill>
                <a:schemeClr val="accent5">
                  <a:lumMod val="75000"/>
                </a:schemeClr>
              </a:solidFill>
            </a:ln>
          </c:spPr>
          <c:marker>
            <c:symbol val="diamond"/>
            <c:size val="4"/>
          </c:marker>
          <c:dLbls>
            <c:dLbl>
              <c:idx val="0"/>
              <c:layout>
                <c:manualLayout>
                  <c:x val="-2.2761760242792108E-2"/>
                  <c:y val="-3.89863547758284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2645422357106703E-2"/>
                  <c:y val="-5.8479532163742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174506828528073E-2"/>
                  <c:y val="-4.8732943469785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0116337885685382E-2"/>
                  <c:y val="-6.8226120857699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0116337885685382E-2"/>
                  <c:y val="-4.38596491228070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7.5872534142640367E-3"/>
                  <c:y val="-2.9239766081871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276195938330167E-2"/>
                  <c:y val="-6.8226120857699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2645422357106728E-2"/>
                  <c:y val="-4.8732943469785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2645422357106728E-2"/>
                  <c:y val="-4.8732943469785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spPr>
              <a:ln w="28575">
                <a:solidFill>
                  <a:srgbClr val="C00000"/>
                </a:solidFill>
                <a:prstDash val="sysDash"/>
              </a:ln>
            </c:spPr>
            <c:trendlineType val="linear"/>
            <c:dispRSqr val="0"/>
            <c:dispEq val="0"/>
          </c:trendline>
          <c:cat>
            <c:numRef>
              <c:f>'Figura 1 ACCIONES'!$B$2:$K$2</c:f>
              <c:numCache>
                <c:formatCode>General</c:formatCode>
                <c:ptCount val="10"/>
                <c:pt idx="0">
                  <c:v>1995</c:v>
                </c:pt>
                <c:pt idx="1">
                  <c:v>1997</c:v>
                </c:pt>
                <c:pt idx="2">
                  <c:v>1999</c:v>
                </c:pt>
                <c:pt idx="3">
                  <c:v>2001</c:v>
                </c:pt>
                <c:pt idx="4">
                  <c:v>2003</c:v>
                </c:pt>
                <c:pt idx="5">
                  <c:v>2005</c:v>
                </c:pt>
                <c:pt idx="6">
                  <c:v>2007</c:v>
                </c:pt>
                <c:pt idx="7">
                  <c:v>2009</c:v>
                </c:pt>
                <c:pt idx="8">
                  <c:v>2011</c:v>
                </c:pt>
                <c:pt idx="9">
                  <c:v>2013</c:v>
                </c:pt>
              </c:numCache>
            </c:numRef>
          </c:cat>
          <c:val>
            <c:numRef>
              <c:f>'Figura 1 ACCIONES'!$B$11:$K$11</c:f>
              <c:numCache>
                <c:formatCode>General</c:formatCode>
                <c:ptCount val="10"/>
                <c:pt idx="0">
                  <c:v>27.3</c:v>
                </c:pt>
                <c:pt idx="1">
                  <c:v>30.2</c:v>
                </c:pt>
                <c:pt idx="2">
                  <c:v>33.300000000000004</c:v>
                </c:pt>
                <c:pt idx="3">
                  <c:v>38.5</c:v>
                </c:pt>
                <c:pt idx="4">
                  <c:v>37.1</c:v>
                </c:pt>
                <c:pt idx="5">
                  <c:v>35.200000000000003</c:v>
                </c:pt>
                <c:pt idx="6">
                  <c:v>23.4</c:v>
                </c:pt>
                <c:pt idx="7">
                  <c:v>29.6</c:v>
                </c:pt>
                <c:pt idx="8" formatCode="0.0">
                  <c:v>32.691836154483326</c:v>
                </c:pt>
                <c:pt idx="9" formatCode="0.0">
                  <c:v>33.060221022346489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'Figura 1 ACCIONES'!$A$12</c:f>
              <c:strCache>
                <c:ptCount val="1"/>
                <c:pt idx="0">
                  <c:v>Legalización de todas las drogas</c:v>
                </c:pt>
              </c:strCache>
            </c:strRef>
          </c:tx>
          <c:spPr>
            <a:ln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ymbol val="square"/>
            <c:size val="3"/>
          </c:marker>
          <c:dLbls>
            <c:dLbl>
              <c:idx val="0"/>
              <c:layout>
                <c:manualLayout>
                  <c:x val="-2.5290844714213456E-2"/>
                  <c:y val="5.8479532163742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7703591299949396E-2"/>
                  <c:y val="5.8479532163742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5290844714213456E-2"/>
                  <c:y val="5.8479532163742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5290844714213456E-2"/>
                  <c:y val="7.30994152046783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2761760242792108E-2"/>
                  <c:y val="7.79727095516569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2761760242792108E-2"/>
                  <c:y val="7.7972709551657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5290844714213546E-2"/>
                  <c:y val="7.7972709551656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7703591299949417E-2"/>
                  <c:y val="5.8479532163742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0232675771370764E-2"/>
                  <c:y val="7.30994152046783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spPr>
              <a:ln w="28575">
                <a:solidFill>
                  <a:srgbClr val="C00000"/>
                </a:solidFill>
                <a:prstDash val="sysDash"/>
              </a:ln>
            </c:spPr>
            <c:trendlineType val="linear"/>
            <c:dispRSqr val="0"/>
            <c:dispEq val="0"/>
          </c:trendline>
          <c:cat>
            <c:numRef>
              <c:f>'Figura 1 ACCIONES'!$B$2:$K$2</c:f>
              <c:numCache>
                <c:formatCode>General</c:formatCode>
                <c:ptCount val="10"/>
                <c:pt idx="0">
                  <c:v>1995</c:v>
                </c:pt>
                <c:pt idx="1">
                  <c:v>1997</c:v>
                </c:pt>
                <c:pt idx="2">
                  <c:v>1999</c:v>
                </c:pt>
                <c:pt idx="3">
                  <c:v>2001</c:v>
                </c:pt>
                <c:pt idx="4">
                  <c:v>2003</c:v>
                </c:pt>
                <c:pt idx="5">
                  <c:v>2005</c:v>
                </c:pt>
                <c:pt idx="6">
                  <c:v>2007</c:v>
                </c:pt>
                <c:pt idx="7">
                  <c:v>2009</c:v>
                </c:pt>
                <c:pt idx="8">
                  <c:v>2011</c:v>
                </c:pt>
                <c:pt idx="9">
                  <c:v>2013</c:v>
                </c:pt>
              </c:numCache>
            </c:numRef>
          </c:cat>
          <c:val>
            <c:numRef>
              <c:f>'Figura 1 ACCIONES'!$B$12:$K$12</c:f>
              <c:numCache>
                <c:formatCode>General</c:formatCode>
                <c:ptCount val="10"/>
                <c:pt idx="0">
                  <c:v>19.8</c:v>
                </c:pt>
                <c:pt idx="1">
                  <c:v>21.5</c:v>
                </c:pt>
                <c:pt idx="2">
                  <c:v>24.6</c:v>
                </c:pt>
                <c:pt idx="3">
                  <c:v>27.1</c:v>
                </c:pt>
                <c:pt idx="4">
                  <c:v>23.5</c:v>
                </c:pt>
                <c:pt idx="5">
                  <c:v>21.4</c:v>
                </c:pt>
                <c:pt idx="6">
                  <c:v>16.600000000000001</c:v>
                </c:pt>
                <c:pt idx="7">
                  <c:v>15.6</c:v>
                </c:pt>
                <c:pt idx="8" formatCode="0.0">
                  <c:v>20.915875398786248</c:v>
                </c:pt>
                <c:pt idx="9" formatCode="0.0">
                  <c:v>19.634918192004523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9695872"/>
        <c:axId val="44193280"/>
      </c:lineChart>
      <c:catAx>
        <c:axId val="39695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4193280"/>
        <c:crosses val="autoZero"/>
        <c:auto val="1"/>
        <c:lblAlgn val="ctr"/>
        <c:lblOffset val="100"/>
        <c:noMultiLvlLbl val="0"/>
      </c:catAx>
      <c:valAx>
        <c:axId val="441932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969587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5.6298928095291009E-2"/>
          <c:y val="0.77887490182294716"/>
          <c:w val="0.90629885369879537"/>
          <c:h val="9.837774624540575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latin typeface="Century Gothic" panose="020B0502020202020204" pitchFamily="34" charset="0"/>
        </a:defRPr>
      </a:pPr>
      <a:endParaRPr lang="es-E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50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Hoja1!$B$2:$B$11</c:f>
              <c:strCache>
                <c:ptCount val="10"/>
                <c:pt idx="0">
                  <c:v>15-19</c:v>
                </c:pt>
                <c:pt idx="1">
                  <c:v>20-24</c:v>
                </c:pt>
                <c:pt idx="2">
                  <c:v>25-29</c:v>
                </c:pt>
                <c:pt idx="3">
                  <c:v>30-34</c:v>
                </c:pt>
                <c:pt idx="4">
                  <c:v>35-39</c:v>
                </c:pt>
                <c:pt idx="5">
                  <c:v>40-44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60-64</c:v>
                </c:pt>
              </c:strCache>
            </c:strRef>
          </c:cat>
          <c:val>
            <c:numRef>
              <c:f>Hoja1!$C$2:$C$11</c:f>
              <c:numCache>
                <c:formatCode>0.0</c:formatCode>
                <c:ptCount val="10"/>
                <c:pt idx="0">
                  <c:v>26.5</c:v>
                </c:pt>
                <c:pt idx="1">
                  <c:v>31.2</c:v>
                </c:pt>
                <c:pt idx="2">
                  <c:v>31.5</c:v>
                </c:pt>
                <c:pt idx="3">
                  <c:v>32.5</c:v>
                </c:pt>
                <c:pt idx="4">
                  <c:v>31.5</c:v>
                </c:pt>
                <c:pt idx="5">
                  <c:v>32</c:v>
                </c:pt>
                <c:pt idx="6">
                  <c:v>30.2</c:v>
                </c:pt>
                <c:pt idx="7">
                  <c:v>29.5</c:v>
                </c:pt>
                <c:pt idx="8">
                  <c:v>24.5</c:v>
                </c:pt>
                <c:pt idx="9">
                  <c:v>23.8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1009920"/>
        <c:axId val="191011456"/>
      </c:barChart>
      <c:catAx>
        <c:axId val="191009920"/>
        <c:scaling>
          <c:orientation val="minMax"/>
        </c:scaling>
        <c:delete val="0"/>
        <c:axPos val="b"/>
        <c:majorTickMark val="out"/>
        <c:minorTickMark val="none"/>
        <c:tickLblPos val="nextTo"/>
        <c:crossAx val="191011456"/>
        <c:crosses val="autoZero"/>
        <c:auto val="1"/>
        <c:lblAlgn val="ctr"/>
        <c:lblOffset val="100"/>
        <c:noMultiLvlLbl val="0"/>
      </c:catAx>
      <c:valAx>
        <c:axId val="191011456"/>
        <c:scaling>
          <c:orientation val="minMax"/>
        </c:scaling>
        <c:delete val="1"/>
        <c:axPos val="l"/>
        <c:numFmt formatCode="0" sourceLinked="0"/>
        <c:majorTickMark val="out"/>
        <c:minorTickMark val="none"/>
        <c:tickLblPos val="nextTo"/>
        <c:crossAx val="191009920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s-E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8359603102795603"/>
          <c:y val="0.29945924811773045"/>
          <c:w val="0.23916427340863095"/>
          <c:h val="0.57718132814302681"/>
        </c:manualLayout>
      </c:layout>
      <c:pieChart>
        <c:varyColors val="1"/>
        <c:ser>
          <c:idx val="0"/>
          <c:order val="0"/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3"/>
            <c:bubble3D val="0"/>
            <c:spPr>
              <a:solidFill>
                <a:schemeClr val="accent3">
                  <a:lumMod val="95000"/>
                </a:schemeClr>
              </a:solidFill>
            </c:spPr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bg1"/>
                        </a:solidFill>
                      </a:rPr>
                      <a:t>21,4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53,6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tx1"/>
                        </a:solidFill>
                      </a:rPr>
                      <a:t>6,9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Hoja1!$F$14:$I$14</c:f>
              <c:strCache>
                <c:ptCount val="4"/>
                <c:pt idx="0">
                  <c:v>Nada importante</c:v>
                </c:pt>
                <c:pt idx="1">
                  <c:v>Algo importante</c:v>
                </c:pt>
                <c:pt idx="2">
                  <c:v>Muy importante</c:v>
                </c:pt>
                <c:pt idx="3">
                  <c:v>NS/NC</c:v>
                </c:pt>
              </c:strCache>
            </c:strRef>
          </c:cat>
          <c:val>
            <c:numRef>
              <c:f>Hoja1!$F$15:$I$15</c:f>
              <c:numCache>
                <c:formatCode>General</c:formatCode>
                <c:ptCount val="4"/>
                <c:pt idx="0">
                  <c:v>18.100000000000001</c:v>
                </c:pt>
                <c:pt idx="1">
                  <c:v>21.4</c:v>
                </c:pt>
                <c:pt idx="2">
                  <c:v>53.6</c:v>
                </c:pt>
                <c:pt idx="3">
                  <c:v>6.9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0"/>
          <c:y val="0.88523817866390919"/>
          <c:w val="1"/>
          <c:h val="9.5427965268816264E-2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400">
          <a:latin typeface="Century Gothic" panose="020B0502020202020204" pitchFamily="34" charset="0"/>
        </a:defRPr>
      </a:pPr>
      <a:endParaRPr lang="es-E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Hoja1!$E$17</c:f>
              <c:strCache>
                <c:ptCount val="1"/>
                <c:pt idx="0">
                  <c:v>cannabis 12 meses cast + </c:v>
                </c:pt>
              </c:strCache>
            </c:strRef>
          </c:tx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3"/>
            <c:bubble3D val="0"/>
            <c:spPr>
              <a:solidFill>
                <a:schemeClr val="accent3">
                  <a:lumMod val="95000"/>
                </a:schemeClr>
              </a:solidFill>
            </c:spPr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bg1"/>
                        </a:solidFill>
                      </a:rPr>
                      <a:t>15,4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71,1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697442831555303E-2"/>
                  <c:y val="5.83519247594050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Hoja1!$F$16:$I$16</c:f>
              <c:strCache>
                <c:ptCount val="4"/>
                <c:pt idx="0">
                  <c:v>Nada importante</c:v>
                </c:pt>
                <c:pt idx="1">
                  <c:v>Algo importante</c:v>
                </c:pt>
                <c:pt idx="2">
                  <c:v>Muy importante</c:v>
                </c:pt>
                <c:pt idx="3">
                  <c:v>NS/NC</c:v>
                </c:pt>
              </c:strCache>
            </c:strRef>
          </c:cat>
          <c:val>
            <c:numRef>
              <c:f>Hoja1!$F$17:$I$17</c:f>
              <c:numCache>
                <c:formatCode>General</c:formatCode>
                <c:ptCount val="4"/>
                <c:pt idx="0">
                  <c:v>9.6</c:v>
                </c:pt>
                <c:pt idx="1">
                  <c:v>15.4</c:v>
                </c:pt>
                <c:pt idx="2">
                  <c:v>71.099999999999994</c:v>
                </c:pt>
                <c:pt idx="3">
                  <c:v>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400">
          <a:latin typeface="Century Gothic" panose="020B0502020202020204" pitchFamily="34" charset="0"/>
        </a:defRPr>
      </a:pPr>
      <a:endParaRPr lang="es-E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265110454826679"/>
          <c:y val="0.12731481481481483"/>
          <c:w val="0.71469779090346641"/>
          <c:h val="0.7731481481481481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lumMod val="90000"/>
                </a:schemeClr>
              </a:solidFill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3"/>
            <c:bubble3D val="0"/>
            <c:spPr>
              <a:solidFill>
                <a:schemeClr val="accent3">
                  <a:lumMod val="95000"/>
                </a:schemeClr>
              </a:solidFill>
            </c:spPr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tx1"/>
                        </a:solidFill>
                      </a:rPr>
                      <a:t>19,1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26,9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tx1"/>
                        </a:solidFill>
                      </a:rPr>
                      <a:t>10,6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Hoja1!$F$18:$I$18</c:f>
              <c:strCache>
                <c:ptCount val="4"/>
                <c:pt idx="0">
                  <c:v>Nada importante</c:v>
                </c:pt>
                <c:pt idx="1">
                  <c:v>Algo importante</c:v>
                </c:pt>
                <c:pt idx="2">
                  <c:v>Muy importante</c:v>
                </c:pt>
                <c:pt idx="3">
                  <c:v>NS/NC</c:v>
                </c:pt>
              </c:strCache>
            </c:strRef>
          </c:cat>
          <c:val>
            <c:numRef>
              <c:f>Hoja1!$F$19:$I$19</c:f>
              <c:numCache>
                <c:formatCode>General</c:formatCode>
                <c:ptCount val="4"/>
                <c:pt idx="0">
                  <c:v>43.4</c:v>
                </c:pt>
                <c:pt idx="1">
                  <c:v>19.100000000000001</c:v>
                </c:pt>
                <c:pt idx="2">
                  <c:v>26.9</c:v>
                </c:pt>
                <c:pt idx="3">
                  <c:v>10.6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400" b="1">
          <a:latin typeface="Century Gothic" panose="020B0502020202020204" pitchFamily="34" charset="0"/>
        </a:defRPr>
      </a:pPr>
      <a:endParaRPr lang="es-E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547174168600345"/>
          <c:y val="1.5015059048479286E-2"/>
          <c:w val="0.61761082155417346"/>
          <c:h val="0.8348372830954482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'Figura 1 INFO'!$B$2</c:f>
              <c:strCache>
                <c:ptCount val="1"/>
                <c:pt idx="0">
                  <c:v>Vías por las que ha recibido información</c:v>
                </c:pt>
              </c:strCache>
            </c:strRef>
          </c:tx>
          <c:spPr>
            <a:solidFill>
              <a:srgbClr val="339966"/>
            </a:solidFill>
            <a:ln w="11658">
              <a:solidFill>
                <a:srgbClr val="80808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4151372589401613E-3"/>
                  <c:y val="-2.480139902183304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727407858545986E-4"/>
                  <c:y val="1.67785788591311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498166485406958E-2"/>
                  <c:y val="1.36539448149717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3584522821240538E-3"/>
                  <c:y val="-5.021205586373496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1005891017693524E-3"/>
                  <c:y val="-3.866219607972946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5.66572237960339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2.8980255546524262E-3"/>
                  <c:y val="1.4164305949008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4490127773262131E-3"/>
                  <c:y val="1.1331444759206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4490127773262131E-3"/>
                  <c:y val="8.49858356940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316">
                <a:noFill/>
              </a:ln>
            </c:spPr>
            <c:txPr>
              <a:bodyPr/>
              <a:lstStyle/>
              <a:p>
                <a:pPr>
                  <a:defRPr sz="1010" b="0" i="0" u="none" strike="noStrike" baseline="0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'Figura 1 INFO'!$A$3:$A$15</c:f>
              <c:strCache>
                <c:ptCount val="11"/>
                <c:pt idx="0">
                  <c:v>Un amigo o conocido o compañero de trabajo</c:v>
                </c:pt>
                <c:pt idx="1">
                  <c:v>La policía</c:v>
                </c:pt>
                <c:pt idx="2">
                  <c:v>Organismos oficiales </c:v>
                </c:pt>
                <c:pt idx="3">
                  <c:v>Libros y/o folletos</c:v>
                </c:pt>
                <c:pt idx="4">
                  <c:v>Padres/familiares</c:v>
                </c:pt>
                <c:pt idx="5">
                  <c:v>Personas que han tenido contacto con ellas</c:v>
                </c:pt>
                <c:pt idx="6">
                  <c:v>Charlas o cursos sobre el tema </c:v>
                </c:pt>
                <c:pt idx="7">
                  <c:v>Profesores/as</c:v>
                </c:pt>
                <c:pt idx="8">
                  <c:v>Profesionales sociosanitarios </c:v>
                </c:pt>
                <c:pt idx="9">
                  <c:v>A través de Internet</c:v>
                </c:pt>
                <c:pt idx="10">
                  <c:v>Los medios de comunicación </c:v>
                </c:pt>
              </c:strCache>
            </c:strRef>
          </c:cat>
          <c:val>
            <c:numRef>
              <c:f>'Figura 1 INFO'!$B$3:$B$15</c:f>
              <c:numCache>
                <c:formatCode>0.0</c:formatCode>
                <c:ptCount val="11"/>
                <c:pt idx="0">
                  <c:v>26.08025048047093</c:v>
                </c:pt>
                <c:pt idx="1">
                  <c:v>2.8093920124375709</c:v>
                </c:pt>
                <c:pt idx="2">
                  <c:v>5.4892281908979239</c:v>
                </c:pt>
                <c:pt idx="3">
                  <c:v>14.125071718164579</c:v>
                </c:pt>
                <c:pt idx="4">
                  <c:v>21.407341422337584</c:v>
                </c:pt>
                <c:pt idx="5">
                  <c:v>13.360311386234901</c:v>
                </c:pt>
                <c:pt idx="6">
                  <c:v>14.712305694744613</c:v>
                </c:pt>
                <c:pt idx="7">
                  <c:v>22.860737176031929</c:v>
                </c:pt>
                <c:pt idx="8">
                  <c:v>8.6800881924188023</c:v>
                </c:pt>
                <c:pt idx="9">
                  <c:v>17</c:v>
                </c:pt>
                <c:pt idx="10">
                  <c:v>56.871489795466246</c:v>
                </c:pt>
              </c:numCache>
            </c:numRef>
          </c:val>
        </c:ser>
        <c:ser>
          <c:idx val="1"/>
          <c:order val="1"/>
          <c:tx>
            <c:strRef>
              <c:f>'Figura 1 INFO'!$C$2</c:f>
              <c:strCache>
                <c:ptCount val="1"/>
                <c:pt idx="0">
                  <c:v>Vías por las que le gustaría recibir información</c:v>
                </c:pt>
              </c:strCache>
            </c:strRef>
          </c:tx>
          <c:spPr>
            <a:solidFill>
              <a:srgbClr val="CCCCFF"/>
            </a:solidFill>
            <a:ln w="11658">
              <a:solidFill>
                <a:srgbClr val="80808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7.8609871511316144E-4"/>
                  <c:y val="-2.01684850030204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8609871511316144E-4"/>
                  <c:y val="-1.90134990246198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3018250758225644E-3"/>
                  <c:y val="-2.38642213897052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8609871511316144E-4"/>
                  <c:y val="-2.270923541130479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043961895467863E-3"/>
                  <c:y val="-1.554822581351251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" sourceLinked="0"/>
            <c:spPr>
              <a:noFill/>
              <a:ln w="23316">
                <a:noFill/>
              </a:ln>
            </c:spPr>
            <c:txPr>
              <a:bodyPr/>
              <a:lstStyle/>
              <a:p>
                <a:pPr>
                  <a:defRPr sz="1010" b="0" i="0" u="none" strike="noStrike" baseline="0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'Figura 1 INFO'!$A$3:$A$15</c:f>
              <c:strCache>
                <c:ptCount val="11"/>
                <c:pt idx="0">
                  <c:v>Un amigo o conocido o compañero de trabajo</c:v>
                </c:pt>
                <c:pt idx="1">
                  <c:v>La policía</c:v>
                </c:pt>
                <c:pt idx="2">
                  <c:v>Organismos oficiales </c:v>
                </c:pt>
                <c:pt idx="3">
                  <c:v>Libros y/o folletos</c:v>
                </c:pt>
                <c:pt idx="4">
                  <c:v>Padres/familiares</c:v>
                </c:pt>
                <c:pt idx="5">
                  <c:v>Personas que han tenido contacto con ellas</c:v>
                </c:pt>
                <c:pt idx="6">
                  <c:v>Charlas o cursos sobre el tema </c:v>
                </c:pt>
                <c:pt idx="7">
                  <c:v>Profesores/as</c:v>
                </c:pt>
                <c:pt idx="8">
                  <c:v>Profesionales sociosanitarios </c:v>
                </c:pt>
                <c:pt idx="9">
                  <c:v>A través de Internet</c:v>
                </c:pt>
                <c:pt idx="10">
                  <c:v>Los medios de comunicación </c:v>
                </c:pt>
              </c:strCache>
            </c:strRef>
          </c:cat>
          <c:val>
            <c:numRef>
              <c:f>'Figura 1 INFO'!$C$3:$C$15</c:f>
              <c:numCache>
                <c:formatCode>0.0</c:formatCode>
                <c:ptCount val="11"/>
                <c:pt idx="0">
                  <c:v>6.2594114332471325</c:v>
                </c:pt>
                <c:pt idx="1">
                  <c:v>6.7711251380967159</c:v>
                </c:pt>
                <c:pt idx="2">
                  <c:v>12.477907178574487</c:v>
                </c:pt>
                <c:pt idx="3">
                  <c:v>12.644025639860024</c:v>
                </c:pt>
                <c:pt idx="4">
                  <c:v>13.640309010285467</c:v>
                </c:pt>
                <c:pt idx="5">
                  <c:v>14.351851345466013</c:v>
                </c:pt>
                <c:pt idx="6">
                  <c:v>21.235220699307177</c:v>
                </c:pt>
                <c:pt idx="7">
                  <c:v>22.661917163912921</c:v>
                </c:pt>
                <c:pt idx="8">
                  <c:v>23.334110258831199</c:v>
                </c:pt>
                <c:pt idx="9">
                  <c:v>30</c:v>
                </c:pt>
                <c:pt idx="10">
                  <c:v>45.066724349046211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1190400"/>
        <c:axId val="201999104"/>
      </c:barChart>
      <c:catAx>
        <c:axId val="2011904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8744">
            <a:noFill/>
          </a:ln>
        </c:spPr>
        <c:txPr>
          <a:bodyPr rot="0" vert="horz"/>
          <a:lstStyle/>
          <a:p>
            <a:pPr>
              <a:defRPr sz="1102" b="0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endParaRPr lang="es-ES"/>
          </a:p>
        </c:txPr>
        <c:crossAx val="2019991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1999104"/>
        <c:scaling>
          <c:orientation val="minMax"/>
          <c:max val="60"/>
          <c:min val="0"/>
        </c:scaling>
        <c:delete val="0"/>
        <c:axPos val="b"/>
        <c:majorGridlines>
          <c:spPr>
            <a:ln w="2915">
              <a:solidFill>
                <a:srgbClr val="C0C0C0"/>
              </a:solidFill>
              <a:prstDash val="sysDash"/>
            </a:ln>
          </c:spPr>
        </c:majorGridlines>
        <c:numFmt formatCode="0.0" sourceLinked="1"/>
        <c:majorTickMark val="out"/>
        <c:minorTickMark val="none"/>
        <c:tickLblPos val="nextTo"/>
        <c:spPr>
          <a:ln w="291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02" b="0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endParaRPr lang="es-ES"/>
          </a:p>
        </c:txPr>
        <c:crossAx val="201190400"/>
        <c:crosses val="autoZero"/>
        <c:crossBetween val="between"/>
      </c:valAx>
      <c:spPr>
        <a:solidFill>
          <a:srgbClr val="FFFFFF"/>
        </a:solidFill>
        <a:ln w="11658">
          <a:solidFill>
            <a:srgbClr val="C0C0C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59778793937604369"/>
          <c:y val="0.50290580178894073"/>
          <c:w val="0.37350359138068639"/>
          <c:h val="0.18408736349453977"/>
        </c:manualLayout>
      </c:layout>
      <c:overlay val="0"/>
      <c:spPr>
        <a:noFill/>
        <a:ln w="23316">
          <a:noFill/>
        </a:ln>
      </c:spPr>
      <c:txPr>
        <a:bodyPr/>
        <a:lstStyle/>
        <a:p>
          <a:pPr>
            <a:defRPr sz="1010" b="0" i="0" u="none" strike="noStrike" baseline="0">
              <a:solidFill>
                <a:srgbClr val="000000"/>
              </a:solidFill>
              <a:latin typeface="Century Gothic"/>
              <a:ea typeface="Century Gothic"/>
              <a:cs typeface="Century Gothic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102" b="0" i="0" u="none" strike="noStrike" baseline="0">
          <a:solidFill>
            <a:srgbClr val="000000"/>
          </a:solidFill>
          <a:latin typeface="Century Gothic"/>
          <a:ea typeface="Century Gothic"/>
          <a:cs typeface="Century Gothic"/>
        </a:defRPr>
      </a:pPr>
      <a:endParaRPr lang="es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916052076169699E-2"/>
          <c:y val="1.4337872470603696E-2"/>
          <c:w val="0.94816250835482974"/>
          <c:h val="0.65091091418295832"/>
        </c:manualLayout>
      </c:layout>
      <c:barChart>
        <c:barDir val="col"/>
        <c:grouping val="clustered"/>
        <c:varyColors val="0"/>
        <c:ser>
          <c:idx val="0"/>
          <c:order val="0"/>
          <c:spPr>
            <a:pattFill prst="dkDnDiag">
              <a:fgClr>
                <a:srgbClr xmlns:mc="http://schemas.openxmlformats.org/markup-compatibility/2006" xmlns:a14="http://schemas.microsoft.com/office/drawing/2010/main" val="99CCFF" mc:Ignorable="a14" a14:legacySpreadsheetColorIndex="44"/>
              </a:fgClr>
              <a:bgClr>
                <a:srgbClr xmlns:mc="http://schemas.openxmlformats.org/markup-compatibility/2006" xmlns:a14="http://schemas.microsoft.com/office/drawing/2010/main" val="FFFFFF" mc:Ignorable="a14" a14:legacySpreadsheetColorIndex="9"/>
              </a:bgClr>
            </a:pattFill>
            <a:ln w="12700">
              <a:solidFill>
                <a:srgbClr val="C0C0C0"/>
              </a:solidFill>
              <a:prstDash val="solid"/>
            </a:ln>
          </c:spPr>
          <c:invertIfNegative val="0"/>
          <c:dLbls>
            <c:dLbl>
              <c:idx val="3"/>
              <c:layout>
                <c:manualLayout>
                  <c:x val="-8.3658084796361734E-3"/>
                  <c:y val="2.5593987065564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78860282654539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8.3658084796361734E-3"/>
                  <c:y val="2.5593987065564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1829042398180867E-3"/>
                  <c:y val="5.11879741311294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788602826545391E-3"/>
                  <c:y val="5.11879741311294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4.182904239818086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4.1829042398180867E-3"/>
                  <c:y val="2.5593987065564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4.1829042398180867E-3"/>
                  <c:y val="2.5593987065564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4.1829042398179844E-3"/>
                  <c:y val="-5.11879741311294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5.577205653090782E-3"/>
                  <c:y val="-2.5593987065564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1.254871271945426E-2"/>
                  <c:y val="5.11879741311294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'Tabla 8'!$A$4:$A$20</c:f>
              <c:strCache>
                <c:ptCount val="13"/>
                <c:pt idx="0">
                  <c:v>Tabaco</c:v>
                </c:pt>
                <c:pt idx="1">
                  <c:v>Alcohol</c:v>
                </c:pt>
                <c:pt idx="2">
                  <c:v>Cannabis</c:v>
                </c:pt>
                <c:pt idx="3">
                  <c:v>Éxtasis</c:v>
                </c:pt>
                <c:pt idx="4">
                  <c:v>Alucinógenos</c:v>
                </c:pt>
                <c:pt idx="5">
                  <c:v>Anfetaminas/speed</c:v>
                </c:pt>
                <c:pt idx="6">
                  <c:v>Cocaína en polvo</c:v>
                </c:pt>
                <c:pt idx="7">
                  <c:v>Cocaína base</c:v>
                </c:pt>
                <c:pt idx="8">
                  <c:v>Cocaína general</c:v>
                </c:pt>
                <c:pt idx="9">
                  <c:v>Heroína</c:v>
                </c:pt>
                <c:pt idx="10">
                  <c:v>Inhalables</c:v>
                </c:pt>
                <c:pt idx="11">
                  <c:v>Hipnosedantes</c:v>
                </c:pt>
                <c:pt idx="12">
                  <c:v>Hipnosedantes sr</c:v>
                </c:pt>
              </c:strCache>
            </c:strRef>
          </c:cat>
          <c:val>
            <c:numRef>
              <c:f>'Tabla 8'!$T$4:$T$20</c:f>
              <c:numCache>
                <c:formatCode>0.0</c:formatCode>
                <c:ptCount val="13"/>
                <c:pt idx="0">
                  <c:v>44.194534610121018</c:v>
                </c:pt>
                <c:pt idx="1">
                  <c:v>83.169904104626895</c:v>
                </c:pt>
                <c:pt idx="2">
                  <c:v>12.941336028857222</c:v>
                </c:pt>
                <c:pt idx="3">
                  <c:v>1.0262182850608137</c:v>
                </c:pt>
                <c:pt idx="4">
                  <c:v>0.54110006796446575</c:v>
                </c:pt>
                <c:pt idx="5">
                  <c:v>0.81108402023918991</c:v>
                </c:pt>
                <c:pt idx="6">
                  <c:v>3.3320537304171132</c:v>
                </c:pt>
                <c:pt idx="7">
                  <c:v>0.12181606651831289</c:v>
                </c:pt>
                <c:pt idx="8">
                  <c:v>3.3356353790165807</c:v>
                </c:pt>
                <c:pt idx="9">
                  <c:v>0.10274978796056605</c:v>
                </c:pt>
                <c:pt idx="10">
                  <c:v>6.983926970644122E-2</c:v>
                </c:pt>
                <c:pt idx="11">
                  <c:v>8.4975107292561756</c:v>
                </c:pt>
                <c:pt idx="12">
                  <c:v>1.1112237610530349</c:v>
                </c:pt>
              </c:numCache>
            </c:numRef>
          </c:val>
        </c:ser>
        <c:ser>
          <c:idx val="1"/>
          <c:order val="1"/>
          <c:spPr>
            <a:pattFill prst="dkDnDiag">
              <a:fgClr>
                <a:srgbClr xmlns:mc="http://schemas.openxmlformats.org/markup-compatibility/2006" xmlns:a14="http://schemas.microsoft.com/office/drawing/2010/main" val="CC99FF" mc:Ignorable="a14" a14:legacySpreadsheetColorIndex="46"/>
              </a:fgClr>
              <a:bgClr>
                <a:srgbClr xmlns:mc="http://schemas.openxmlformats.org/markup-compatibility/2006" xmlns:a14="http://schemas.microsoft.com/office/drawing/2010/main" val="FFFFFF" mc:Ignorable="a14" a14:legacySpreadsheetColorIndex="9"/>
              </a:bgClr>
            </a:pattFill>
            <a:ln w="3175">
              <a:solidFill>
                <a:srgbClr val="C0C0C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115441130618156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7601098929088678E-3"/>
                  <c:y val="-2.5593987065564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9715070663634773E-3"/>
                  <c:y val="-7.67819611966942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5.577205653090782E-3"/>
                  <c:y val="2.5593987065564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9.7601098929087655E-3"/>
                  <c:y val="2.5593987065564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'Tabla 8'!$A$4:$A$20</c:f>
              <c:strCache>
                <c:ptCount val="13"/>
                <c:pt idx="0">
                  <c:v>Tabaco</c:v>
                </c:pt>
                <c:pt idx="1">
                  <c:v>Alcohol</c:v>
                </c:pt>
                <c:pt idx="2">
                  <c:v>Cannabis</c:v>
                </c:pt>
                <c:pt idx="3">
                  <c:v>Éxtasis</c:v>
                </c:pt>
                <c:pt idx="4">
                  <c:v>Alucinógenos</c:v>
                </c:pt>
                <c:pt idx="5">
                  <c:v>Anfetaminas/speed</c:v>
                </c:pt>
                <c:pt idx="6">
                  <c:v>Cocaína en polvo</c:v>
                </c:pt>
                <c:pt idx="7">
                  <c:v>Cocaína base</c:v>
                </c:pt>
                <c:pt idx="8">
                  <c:v>Cocaína general</c:v>
                </c:pt>
                <c:pt idx="9">
                  <c:v>Heroína</c:v>
                </c:pt>
                <c:pt idx="10">
                  <c:v>Inhalables</c:v>
                </c:pt>
                <c:pt idx="11">
                  <c:v>Hipnosedantes</c:v>
                </c:pt>
                <c:pt idx="12">
                  <c:v>Hipnosedantes sr</c:v>
                </c:pt>
              </c:strCache>
            </c:strRef>
          </c:cat>
          <c:val>
            <c:numRef>
              <c:f>'Tabla 8'!$U$4:$U$20</c:f>
              <c:numCache>
                <c:formatCode>0.0</c:formatCode>
                <c:ptCount val="13"/>
                <c:pt idx="0">
                  <c:v>37.23305271912556</c:v>
                </c:pt>
                <c:pt idx="1">
                  <c:v>73.442411321374237</c:v>
                </c:pt>
                <c:pt idx="2">
                  <c:v>5.4050489102026775</c:v>
                </c:pt>
                <c:pt idx="3">
                  <c:v>0.27743486592276967</c:v>
                </c:pt>
                <c:pt idx="4">
                  <c:v>0.138574238532338</c:v>
                </c:pt>
                <c:pt idx="5">
                  <c:v>0.42282511335069783</c:v>
                </c:pt>
                <c:pt idx="6">
                  <c:v>0.90945313096588454</c:v>
                </c:pt>
                <c:pt idx="7">
                  <c:v>6.145554512254453E-2</c:v>
                </c:pt>
                <c:pt idx="8">
                  <c:v>0.9609632823138391</c:v>
                </c:pt>
                <c:pt idx="9">
                  <c:v>1.7255554226042212E-2</c:v>
                </c:pt>
                <c:pt idx="10">
                  <c:v>3.1315033022022855E-2</c:v>
                </c:pt>
                <c:pt idx="11">
                  <c:v>16.041688792313</c:v>
                </c:pt>
                <c:pt idx="12">
                  <c:v>1.3481108448544128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905408"/>
        <c:axId val="179206784"/>
      </c:barChart>
      <c:catAx>
        <c:axId val="91905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5400000" vert="horz"/>
          <a:lstStyle/>
          <a:p>
            <a:pPr>
              <a:defRPr/>
            </a:pPr>
            <a:endParaRPr lang="es-ES"/>
          </a:p>
        </c:txPr>
        <c:crossAx val="1792067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9206784"/>
        <c:scaling>
          <c:orientation val="minMax"/>
        </c:scaling>
        <c:delete val="1"/>
        <c:axPos val="l"/>
        <c:numFmt formatCode="0" sourceLinked="0"/>
        <c:majorTickMark val="out"/>
        <c:minorTickMark val="none"/>
        <c:tickLblPos val="nextTo"/>
        <c:crossAx val="919054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entury Gothic"/>
          <a:ea typeface="Century Gothic"/>
          <a:cs typeface="Century Gothic"/>
        </a:defRPr>
      </a:pPr>
      <a:endParaRPr lang="es-E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6819571865443424E-2"/>
          <c:y val="0"/>
          <c:w val="0.96636085626911317"/>
          <c:h val="0.548849736978143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Hoja1!$B$2</c:f>
              <c:strCache>
                <c:ptCount val="1"/>
                <c:pt idx="0">
                  <c:v>15-17</c:v>
                </c:pt>
              </c:strCache>
            </c:strRef>
          </c:tx>
          <c:spPr>
            <a:pattFill prst="dkUpDiag">
              <a:fgClr>
                <a:schemeClr val="tx2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Hoja1!$A$3:$A$16</c:f>
              <c:strCache>
                <c:ptCount val="13"/>
                <c:pt idx="0">
                  <c:v>Alcohol</c:v>
                </c:pt>
                <c:pt idx="1">
                  <c:v>Hacer botellón y beber alcohol</c:v>
                </c:pt>
                <c:pt idx="2">
                  <c:v>Borracheras</c:v>
                </c:pt>
                <c:pt idx="3">
                  <c:v>Tabaco</c:v>
                </c:pt>
                <c:pt idx="4">
                  <c:v>Hipnosedantes</c:v>
                </c:pt>
                <c:pt idx="5">
                  <c:v>Hipnosedantes sr</c:v>
                </c:pt>
                <c:pt idx="6">
                  <c:v>Cánnabis</c:v>
                </c:pt>
                <c:pt idx="7">
                  <c:v>Alucinógenos</c:v>
                </c:pt>
                <c:pt idx="8">
                  <c:v>Cocaína polvo y/o base</c:v>
                </c:pt>
                <c:pt idx="9">
                  <c:v>Éxtasis</c:v>
                </c:pt>
                <c:pt idx="10">
                  <c:v>Anfetaminas/speed</c:v>
                </c:pt>
                <c:pt idx="11">
                  <c:v>Heroína</c:v>
                </c:pt>
                <c:pt idx="12">
                  <c:v>Inhalables volatiles</c:v>
                </c:pt>
              </c:strCache>
            </c:strRef>
          </c:cat>
          <c:val>
            <c:numRef>
              <c:f>Hoja1!$B$3:$B$16</c:f>
              <c:numCache>
                <c:formatCode>0.0</c:formatCode>
                <c:ptCount val="13"/>
                <c:pt idx="0">
                  <c:v>66.192945972275425</c:v>
                </c:pt>
                <c:pt idx="1">
                  <c:v>40.843456166140875</c:v>
                </c:pt>
                <c:pt idx="2">
                  <c:v>26.2691052536758</c:v>
                </c:pt>
                <c:pt idx="3">
                  <c:v>28.258109895158245</c:v>
                </c:pt>
                <c:pt idx="4">
                  <c:v>2.0608616149571941</c:v>
                </c:pt>
                <c:pt idx="5">
                  <c:v>0.564513658118036</c:v>
                </c:pt>
                <c:pt idx="6">
                  <c:v>14.5</c:v>
                </c:pt>
                <c:pt idx="7">
                  <c:v>1.1000000000000001</c:v>
                </c:pt>
                <c:pt idx="8">
                  <c:v>1</c:v>
                </c:pt>
                <c:pt idx="9">
                  <c:v>0.5</c:v>
                </c:pt>
                <c:pt idx="10">
                  <c:v>0.2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</c:ser>
        <c:ser>
          <c:idx val="1"/>
          <c:order val="1"/>
          <c:tx>
            <c:strRef>
              <c:f>Hoja1!$C$2</c:f>
              <c:strCache>
                <c:ptCount val="1"/>
                <c:pt idx="0">
                  <c:v>18-64</c:v>
                </c:pt>
              </c:strCache>
            </c:strRef>
          </c:tx>
          <c:spPr>
            <a:pattFill prst="dkDnDiag">
              <a:fgClr>
                <a:schemeClr val="accent3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Hoja1!$A$3:$A$16</c:f>
              <c:strCache>
                <c:ptCount val="13"/>
                <c:pt idx="0">
                  <c:v>Alcohol</c:v>
                </c:pt>
                <c:pt idx="1">
                  <c:v>Hacer botellón y beber alcohol</c:v>
                </c:pt>
                <c:pt idx="2">
                  <c:v>Borracheras</c:v>
                </c:pt>
                <c:pt idx="3">
                  <c:v>Tabaco</c:v>
                </c:pt>
                <c:pt idx="4">
                  <c:v>Hipnosedantes</c:v>
                </c:pt>
                <c:pt idx="5">
                  <c:v>Hipnosedantes sr</c:v>
                </c:pt>
                <c:pt idx="6">
                  <c:v>Cánnabis</c:v>
                </c:pt>
                <c:pt idx="7">
                  <c:v>Alucinógenos</c:v>
                </c:pt>
                <c:pt idx="8">
                  <c:v>Cocaína polvo y/o base</c:v>
                </c:pt>
                <c:pt idx="9">
                  <c:v>Éxtasis</c:v>
                </c:pt>
                <c:pt idx="10">
                  <c:v>Anfetaminas/speed</c:v>
                </c:pt>
                <c:pt idx="11">
                  <c:v>Heroína</c:v>
                </c:pt>
                <c:pt idx="12">
                  <c:v>Inhalables volatiles</c:v>
                </c:pt>
              </c:strCache>
            </c:strRef>
          </c:cat>
          <c:val>
            <c:numRef>
              <c:f>Hoja1!$C$3:$C$16</c:f>
              <c:numCache>
                <c:formatCode>0.0</c:formatCode>
                <c:ptCount val="13"/>
                <c:pt idx="0">
                  <c:v>78.7</c:v>
                </c:pt>
                <c:pt idx="1">
                  <c:v>10.3</c:v>
                </c:pt>
                <c:pt idx="2">
                  <c:v>18.8</c:v>
                </c:pt>
                <c:pt idx="3">
                  <c:v>41.1</c:v>
                </c:pt>
                <c:pt idx="4">
                  <c:v>12.5</c:v>
                </c:pt>
                <c:pt idx="5">
                  <c:v>1.2</c:v>
                </c:pt>
                <c:pt idx="6">
                  <c:v>9.1</c:v>
                </c:pt>
                <c:pt idx="7">
                  <c:v>0.3</c:v>
                </c:pt>
                <c:pt idx="8">
                  <c:v>2.2000000000000002</c:v>
                </c:pt>
                <c:pt idx="9">
                  <c:v>0.7</c:v>
                </c:pt>
                <c:pt idx="10">
                  <c:v>0.6</c:v>
                </c:pt>
                <c:pt idx="11">
                  <c:v>0.1</c:v>
                </c:pt>
                <c:pt idx="12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489024"/>
        <c:axId val="115494912"/>
      </c:barChart>
      <c:catAx>
        <c:axId val="11548902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noFill/>
          </a:ln>
        </c:spPr>
        <c:txPr>
          <a:bodyPr rot="-5400000" vert="horz"/>
          <a:lstStyle/>
          <a:p>
            <a:pPr>
              <a:defRPr/>
            </a:pPr>
            <a:endParaRPr lang="es-ES"/>
          </a:p>
        </c:txPr>
        <c:crossAx val="115494912"/>
        <c:crosses val="autoZero"/>
        <c:auto val="1"/>
        <c:lblAlgn val="ctr"/>
        <c:lblOffset val="100"/>
        <c:noMultiLvlLbl val="0"/>
      </c:catAx>
      <c:valAx>
        <c:axId val="11549491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154890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Century Gothic" panose="020B0502020202020204" pitchFamily="34" charset="0"/>
        </a:defRPr>
      </a:pPr>
      <a:endParaRPr lang="es-E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484018264840181"/>
          <c:y val="2.0168067226890758E-2"/>
          <c:w val="0.70593607305936068"/>
          <c:h val="0.88739495798319334"/>
        </c:manualLayout>
      </c:layout>
      <c:barChart>
        <c:barDir val="bar"/>
        <c:grouping val="clustered"/>
        <c:varyColors val="0"/>
        <c:ser>
          <c:idx val="0"/>
          <c:order val="0"/>
          <c:spPr>
            <a:pattFill prst="dkDnDiag">
              <a:fgClr>
                <a:schemeClr val="accent5">
                  <a:lumMod val="50000"/>
                </a:schemeClr>
              </a:fgClr>
              <a:bgClr>
                <a:srgbClr xmlns:mc="http://schemas.openxmlformats.org/markup-compatibility/2006" xmlns:a14="http://schemas.microsoft.com/office/drawing/2010/main" val="FFFFFF" mc:Ignorable="a14" a14:legacySpreadsheetColorIndex="9"/>
              </a:bgClr>
            </a:pattFill>
            <a:ln w="12709">
              <a:solidFill>
                <a:srgbClr val="C0C0C0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 w="25417">
                <a:noFill/>
              </a:ln>
            </c:spPr>
            <c:txPr>
              <a:bodyPr/>
              <a:lstStyle/>
              <a:p>
                <a:pPr>
                  <a:defRPr sz="1001" b="0" i="0" u="none" strike="noStrike" baseline="0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'Tabla 6'!$M$4:$M$15</c:f>
              <c:strCache>
                <c:ptCount val="12"/>
                <c:pt idx="0">
                  <c:v>Tabaco</c:v>
                </c:pt>
                <c:pt idx="1">
                  <c:v>Bebidas alcohólicas</c:v>
                </c:pt>
                <c:pt idx="2">
                  <c:v>Cannabis</c:v>
                </c:pt>
                <c:pt idx="3">
                  <c:v>Inhalables volátiles</c:v>
                </c:pt>
                <c:pt idx="4">
                  <c:v>Anfetaminas</c:v>
                </c:pt>
                <c:pt idx="5">
                  <c:v>Alucinógenos</c:v>
                </c:pt>
                <c:pt idx="6">
                  <c:v>Éxtasis</c:v>
                </c:pt>
                <c:pt idx="7">
                  <c:v>Cocaína en polvo</c:v>
                </c:pt>
                <c:pt idx="8">
                  <c:v>Heroína</c:v>
                </c:pt>
                <c:pt idx="9">
                  <c:v>Cocaína base</c:v>
                </c:pt>
                <c:pt idx="10">
                  <c:v>Hipnosedantes sr</c:v>
                </c:pt>
                <c:pt idx="11">
                  <c:v>Hipnosedantes</c:v>
                </c:pt>
              </c:strCache>
            </c:strRef>
          </c:cat>
          <c:val>
            <c:numRef>
              <c:f>'Tabla 6'!$N$4:$N$15</c:f>
              <c:numCache>
                <c:formatCode>0.0</c:formatCode>
                <c:ptCount val="12"/>
                <c:pt idx="0">
                  <c:v>16.370393708272562</c:v>
                </c:pt>
                <c:pt idx="1">
                  <c:v>16.681288092799925</c:v>
                </c:pt>
                <c:pt idx="2">
                  <c:v>18.580607025342275</c:v>
                </c:pt>
                <c:pt idx="3">
                  <c:v>19.373122561603257</c:v>
                </c:pt>
                <c:pt idx="4">
                  <c:v>20.810124903055058</c:v>
                </c:pt>
                <c:pt idx="5">
                  <c:v>20.871507604251011</c:v>
                </c:pt>
                <c:pt idx="6">
                  <c:v>21.055529022109639</c:v>
                </c:pt>
                <c:pt idx="7">
                  <c:v>21.335456813397144</c:v>
                </c:pt>
                <c:pt idx="8">
                  <c:v>21.46791870654279</c:v>
                </c:pt>
                <c:pt idx="9">
                  <c:v>23.17844015484118</c:v>
                </c:pt>
                <c:pt idx="10">
                  <c:v>31.320429816023317</c:v>
                </c:pt>
                <c:pt idx="11">
                  <c:v>35.16847830517159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9278208"/>
        <c:axId val="139301632"/>
      </c:barChart>
      <c:catAx>
        <c:axId val="1392782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32">
            <a:noFill/>
          </a:ln>
        </c:spPr>
        <c:txPr>
          <a:bodyPr rot="0" vert="horz"/>
          <a:lstStyle/>
          <a:p>
            <a:pPr>
              <a:defRPr sz="1201" b="0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endParaRPr lang="es-ES"/>
          </a:p>
        </c:txPr>
        <c:crossAx val="1393016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9301632"/>
        <c:scaling>
          <c:orientation val="minMax"/>
        </c:scaling>
        <c:delete val="0"/>
        <c:axPos val="b"/>
        <c:numFmt formatCode="0.0" sourceLinked="1"/>
        <c:majorTickMark val="out"/>
        <c:minorTickMark val="none"/>
        <c:tickLblPos val="nextTo"/>
        <c:spPr>
          <a:ln w="9532">
            <a:noFill/>
          </a:ln>
        </c:spPr>
        <c:txPr>
          <a:bodyPr rot="0" vert="horz"/>
          <a:lstStyle/>
          <a:p>
            <a:pPr>
              <a:defRPr sz="1201" b="0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endParaRPr lang="es-ES"/>
          </a:p>
        </c:txPr>
        <c:crossAx val="139278208"/>
        <c:crosses val="autoZero"/>
        <c:crossBetween val="between"/>
      </c:valAx>
      <c:spPr>
        <a:noFill/>
        <a:ln w="2541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1" b="0" i="0" u="none" strike="noStrike" baseline="0">
          <a:solidFill>
            <a:srgbClr val="000000"/>
          </a:solidFill>
          <a:latin typeface="Century Gothic"/>
          <a:ea typeface="Century Gothic"/>
          <a:cs typeface="Century Gothic"/>
        </a:defRPr>
      </a:pPr>
      <a:endParaRPr lang="es-E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3510638297872336"/>
          <c:y val="4.878048780487805E-2"/>
          <c:w val="0.561131424465382"/>
          <c:h val="0.58373983739837398"/>
        </c:manualLayout>
      </c:layout>
      <c:lineChart>
        <c:grouping val="standard"/>
        <c:varyColors val="0"/>
        <c:ser>
          <c:idx val="1"/>
          <c:order val="0"/>
          <c:tx>
            <c:strRef>
              <c:f>'Fig 1 TAB'!$A$3</c:f>
              <c:strCache>
                <c:ptCount val="1"/>
                <c:pt idx="0">
                  <c:v>Alguna vez en la vida</c:v>
                </c:pt>
              </c:strCache>
            </c:strRef>
          </c:tx>
          <c:spPr>
            <a:ln w="38099">
              <a:solidFill>
                <a:srgbClr val="666699"/>
              </a:solidFill>
              <a:prstDash val="solid"/>
            </a:ln>
          </c:spPr>
          <c:marker>
            <c:symbol val="none"/>
          </c:marker>
          <c:cat>
            <c:numRef>
              <c:f>'Fig 1 TAB'!$B$2:$J$2</c:f>
              <c:numCache>
                <c:formatCode>General</c:formatCode>
                <c:ptCount val="9"/>
                <c:pt idx="0">
                  <c:v>1997</c:v>
                </c:pt>
                <c:pt idx="1">
                  <c:v>1999</c:v>
                </c:pt>
                <c:pt idx="2">
                  <c:v>2001</c:v>
                </c:pt>
                <c:pt idx="3">
                  <c:v>2003</c:v>
                </c:pt>
                <c:pt idx="4">
                  <c:v>2005</c:v>
                </c:pt>
                <c:pt idx="5">
                  <c:v>2007</c:v>
                </c:pt>
                <c:pt idx="6">
                  <c:v>2009</c:v>
                </c:pt>
                <c:pt idx="7">
                  <c:v>2011</c:v>
                </c:pt>
                <c:pt idx="8">
                  <c:v>2013</c:v>
                </c:pt>
              </c:numCache>
            </c:numRef>
          </c:cat>
          <c:val>
            <c:numRef>
              <c:f>'Fig 1 TAB'!$B$3:$J$3</c:f>
              <c:numCache>
                <c:formatCode>General</c:formatCode>
                <c:ptCount val="9"/>
                <c:pt idx="0">
                  <c:v>69.7</c:v>
                </c:pt>
                <c:pt idx="1">
                  <c:v>64.900000000000006</c:v>
                </c:pt>
                <c:pt idx="2">
                  <c:v>68.400000000000006</c:v>
                </c:pt>
                <c:pt idx="3">
                  <c:v>68.900000000000006</c:v>
                </c:pt>
                <c:pt idx="4">
                  <c:v>69.5</c:v>
                </c:pt>
                <c:pt idx="5">
                  <c:v>68.5</c:v>
                </c:pt>
                <c:pt idx="6">
                  <c:v>75</c:v>
                </c:pt>
                <c:pt idx="7">
                  <c:v>71.7</c:v>
                </c:pt>
                <c:pt idx="8" formatCode="0.0">
                  <c:v>73.094310183156864</c:v>
                </c:pt>
              </c:numCache>
            </c:numRef>
          </c:val>
          <c:smooth val="1"/>
        </c:ser>
        <c:ser>
          <c:idx val="0"/>
          <c:order val="1"/>
          <c:tx>
            <c:strRef>
              <c:f>'Fig 1 TAB'!$A$4</c:f>
              <c:strCache>
                <c:ptCount val="1"/>
                <c:pt idx="0">
                  <c:v>Últimos 12 meses</c:v>
                </c:pt>
              </c:strCache>
            </c:strRef>
          </c:tx>
          <c:spPr>
            <a:ln w="38099">
              <a:solidFill>
                <a:srgbClr val="33CCCC"/>
              </a:solidFill>
              <a:prstDash val="solid"/>
            </a:ln>
          </c:spPr>
          <c:marker>
            <c:symbol val="none"/>
          </c:marker>
          <c:cat>
            <c:numRef>
              <c:f>'Fig 1 TAB'!$B$2:$J$2</c:f>
              <c:numCache>
                <c:formatCode>General</c:formatCode>
                <c:ptCount val="9"/>
                <c:pt idx="0">
                  <c:v>1997</c:v>
                </c:pt>
                <c:pt idx="1">
                  <c:v>1999</c:v>
                </c:pt>
                <c:pt idx="2">
                  <c:v>2001</c:v>
                </c:pt>
                <c:pt idx="3">
                  <c:v>2003</c:v>
                </c:pt>
                <c:pt idx="4">
                  <c:v>2005</c:v>
                </c:pt>
                <c:pt idx="5">
                  <c:v>2007</c:v>
                </c:pt>
                <c:pt idx="6">
                  <c:v>2009</c:v>
                </c:pt>
                <c:pt idx="7">
                  <c:v>2011</c:v>
                </c:pt>
                <c:pt idx="8">
                  <c:v>2013</c:v>
                </c:pt>
              </c:numCache>
            </c:numRef>
          </c:cat>
          <c:val>
            <c:numRef>
              <c:f>'Fig 1 TAB'!$B$4:$J$4</c:f>
              <c:numCache>
                <c:formatCode>General</c:formatCode>
                <c:ptCount val="9"/>
                <c:pt idx="0">
                  <c:v>46.8</c:v>
                </c:pt>
                <c:pt idx="1">
                  <c:v>44.7</c:v>
                </c:pt>
                <c:pt idx="2">
                  <c:v>46</c:v>
                </c:pt>
                <c:pt idx="3">
                  <c:v>47.8</c:v>
                </c:pt>
                <c:pt idx="4">
                  <c:v>42.4</c:v>
                </c:pt>
                <c:pt idx="5">
                  <c:v>41.7</c:v>
                </c:pt>
                <c:pt idx="6">
                  <c:v>42.8</c:v>
                </c:pt>
                <c:pt idx="7">
                  <c:v>40.200000000000003</c:v>
                </c:pt>
                <c:pt idx="8" formatCode="0.0">
                  <c:v>40.74333653408938</c:v>
                </c:pt>
              </c:numCache>
            </c:numRef>
          </c:val>
          <c:smooth val="1"/>
        </c:ser>
        <c:ser>
          <c:idx val="4"/>
          <c:order val="2"/>
          <c:tx>
            <c:strRef>
              <c:f>'Fig 1 TAB'!$A$5</c:f>
              <c:strCache>
                <c:ptCount val="1"/>
                <c:pt idx="0">
                  <c:v>Últimos 30 días</c:v>
                </c:pt>
              </c:strCache>
            </c:strRef>
          </c:tx>
          <c:spPr>
            <a:ln w="38099">
              <a:solidFill>
                <a:srgbClr val="C0C0C0"/>
              </a:solidFill>
              <a:prstDash val="solid"/>
            </a:ln>
          </c:spPr>
          <c:marker>
            <c:symbol val="none"/>
          </c:marker>
          <c:cat>
            <c:numRef>
              <c:f>'Fig 1 TAB'!$B$2:$J$2</c:f>
              <c:numCache>
                <c:formatCode>General</c:formatCode>
                <c:ptCount val="9"/>
                <c:pt idx="0">
                  <c:v>1997</c:v>
                </c:pt>
                <c:pt idx="1">
                  <c:v>1999</c:v>
                </c:pt>
                <c:pt idx="2">
                  <c:v>2001</c:v>
                </c:pt>
                <c:pt idx="3">
                  <c:v>2003</c:v>
                </c:pt>
                <c:pt idx="4">
                  <c:v>2005</c:v>
                </c:pt>
                <c:pt idx="5">
                  <c:v>2007</c:v>
                </c:pt>
                <c:pt idx="6">
                  <c:v>2009</c:v>
                </c:pt>
                <c:pt idx="7">
                  <c:v>2011</c:v>
                </c:pt>
                <c:pt idx="8">
                  <c:v>2013</c:v>
                </c:pt>
              </c:numCache>
            </c:numRef>
          </c:cat>
          <c:val>
            <c:numRef>
              <c:f>'Fig 1 TAB'!$B$5:$J$5</c:f>
              <c:numCache>
                <c:formatCode>General</c:formatCode>
                <c:ptCount val="9"/>
                <c:pt idx="0">
                  <c:v>42.9</c:v>
                </c:pt>
                <c:pt idx="1">
                  <c:v>40.1</c:v>
                </c:pt>
                <c:pt idx="2">
                  <c:v>41.4</c:v>
                </c:pt>
                <c:pt idx="3">
                  <c:v>42.9</c:v>
                </c:pt>
                <c:pt idx="4">
                  <c:v>38.4</c:v>
                </c:pt>
                <c:pt idx="5">
                  <c:v>38.799999999999997</c:v>
                </c:pt>
                <c:pt idx="6">
                  <c:v>39.4</c:v>
                </c:pt>
                <c:pt idx="7">
                  <c:v>37.6</c:v>
                </c:pt>
                <c:pt idx="8" formatCode="0.0">
                  <c:v>38.287852921095663</c:v>
                </c:pt>
              </c:numCache>
            </c:numRef>
          </c:val>
          <c:smooth val="1"/>
        </c:ser>
        <c:ser>
          <c:idx val="2"/>
          <c:order val="3"/>
          <c:tx>
            <c:strRef>
              <c:f>'Fig 1 TAB'!$A$6</c:f>
              <c:strCache>
                <c:ptCount val="1"/>
                <c:pt idx="0">
                  <c:v>Diariamente en los últimos 30 días</c:v>
                </c:pt>
              </c:strCache>
            </c:strRef>
          </c:tx>
          <c:spPr>
            <a:ln w="38099">
              <a:solidFill>
                <a:srgbClr val="000080"/>
              </a:solidFill>
              <a:prstDash val="solid"/>
            </a:ln>
          </c:spPr>
          <c:marker>
            <c:symbol val="none"/>
          </c:marker>
          <c:cat>
            <c:numRef>
              <c:f>'Fig 1 TAB'!$B$2:$J$2</c:f>
              <c:numCache>
                <c:formatCode>General</c:formatCode>
                <c:ptCount val="9"/>
                <c:pt idx="0">
                  <c:v>1997</c:v>
                </c:pt>
                <c:pt idx="1">
                  <c:v>1999</c:v>
                </c:pt>
                <c:pt idx="2">
                  <c:v>2001</c:v>
                </c:pt>
                <c:pt idx="3">
                  <c:v>2003</c:v>
                </c:pt>
                <c:pt idx="4">
                  <c:v>2005</c:v>
                </c:pt>
                <c:pt idx="5">
                  <c:v>2007</c:v>
                </c:pt>
                <c:pt idx="6">
                  <c:v>2009</c:v>
                </c:pt>
                <c:pt idx="7">
                  <c:v>2011</c:v>
                </c:pt>
                <c:pt idx="8">
                  <c:v>2013</c:v>
                </c:pt>
              </c:numCache>
            </c:numRef>
          </c:cat>
          <c:val>
            <c:numRef>
              <c:f>'Fig 1 TAB'!$B$6:$J$6</c:f>
              <c:numCache>
                <c:formatCode>General</c:formatCode>
                <c:ptCount val="9"/>
                <c:pt idx="0">
                  <c:v>34.9</c:v>
                </c:pt>
                <c:pt idx="1">
                  <c:v>33.6</c:v>
                </c:pt>
                <c:pt idx="2">
                  <c:v>35.700000000000003</c:v>
                </c:pt>
                <c:pt idx="3">
                  <c:v>36.700000000000003</c:v>
                </c:pt>
                <c:pt idx="4">
                  <c:v>32.799999999999997</c:v>
                </c:pt>
                <c:pt idx="5">
                  <c:v>29.6</c:v>
                </c:pt>
                <c:pt idx="6">
                  <c:v>31.8</c:v>
                </c:pt>
                <c:pt idx="7">
                  <c:v>30.4</c:v>
                </c:pt>
                <c:pt idx="8" formatCode="0.0">
                  <c:v>30.798495119446752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870784"/>
        <c:axId val="138872320"/>
      </c:lineChart>
      <c:lineChart>
        <c:grouping val="standard"/>
        <c:varyColors val="0"/>
        <c:ser>
          <c:idx val="3"/>
          <c:order val="4"/>
          <c:tx>
            <c:strRef>
              <c:f>'Fig 1 TAB'!$A$7</c:f>
              <c:strCache>
                <c:ptCount val="1"/>
                <c:pt idx="0">
                  <c:v>Edad media inicio en el consumo</c:v>
                </c:pt>
              </c:strCache>
            </c:strRef>
          </c:tx>
          <c:spPr>
            <a:ln w="38099">
              <a:solidFill>
                <a:srgbClr val="CC99FF"/>
              </a:solidFill>
              <a:prstDash val="solid"/>
            </a:ln>
          </c:spPr>
          <c:marker>
            <c:symbol val="none"/>
          </c:marker>
          <c:cat>
            <c:numRef>
              <c:f>'Fig 1 TAB'!$B$2:$J$2</c:f>
              <c:numCache>
                <c:formatCode>General</c:formatCode>
                <c:ptCount val="9"/>
                <c:pt idx="0">
                  <c:v>1997</c:v>
                </c:pt>
                <c:pt idx="1">
                  <c:v>1999</c:v>
                </c:pt>
                <c:pt idx="2">
                  <c:v>2001</c:v>
                </c:pt>
                <c:pt idx="3">
                  <c:v>2003</c:v>
                </c:pt>
                <c:pt idx="4">
                  <c:v>2005</c:v>
                </c:pt>
                <c:pt idx="5">
                  <c:v>2007</c:v>
                </c:pt>
                <c:pt idx="6">
                  <c:v>2009</c:v>
                </c:pt>
                <c:pt idx="7">
                  <c:v>2011</c:v>
                </c:pt>
                <c:pt idx="8">
                  <c:v>2013</c:v>
                </c:pt>
              </c:numCache>
            </c:numRef>
          </c:cat>
          <c:val>
            <c:numRef>
              <c:f>'Fig 1 TAB'!$B$7:$J$7</c:f>
              <c:numCache>
                <c:formatCode>General</c:formatCode>
                <c:ptCount val="9"/>
                <c:pt idx="0">
                  <c:v>16.600000000000001</c:v>
                </c:pt>
                <c:pt idx="1">
                  <c:v>16.7</c:v>
                </c:pt>
                <c:pt idx="2">
                  <c:v>16.5</c:v>
                </c:pt>
                <c:pt idx="3">
                  <c:v>16.5</c:v>
                </c:pt>
                <c:pt idx="4">
                  <c:v>16.399999999999999</c:v>
                </c:pt>
                <c:pt idx="5">
                  <c:v>16.5</c:v>
                </c:pt>
                <c:pt idx="6">
                  <c:v>16.5</c:v>
                </c:pt>
                <c:pt idx="7">
                  <c:v>16.5</c:v>
                </c:pt>
                <c:pt idx="8" formatCode="0.0">
                  <c:v>16.370393708272562</c:v>
                </c:pt>
              </c:numCache>
            </c:numRef>
          </c:val>
          <c:smooth val="1"/>
        </c:ser>
        <c:ser>
          <c:idx val="5"/>
          <c:order val="5"/>
          <c:tx>
            <c:strRef>
              <c:f>'Fig 1 TAB'!$A$8</c:f>
              <c:strCache>
                <c:ptCount val="1"/>
                <c:pt idx="0">
                  <c:v>Edad media inicio en el consumo diario de tabaco</c:v>
                </c:pt>
              </c:strCache>
            </c:strRef>
          </c:tx>
          <c:spPr>
            <a:ln w="38099">
              <a:solidFill>
                <a:srgbClr val="993366"/>
              </a:solidFill>
              <a:prstDash val="solid"/>
            </a:ln>
          </c:spPr>
          <c:marker>
            <c:symbol val="none"/>
          </c:marker>
          <c:cat>
            <c:numRef>
              <c:f>'Fig 1 TAB'!$B$2:$J$2</c:f>
              <c:numCache>
                <c:formatCode>General</c:formatCode>
                <c:ptCount val="9"/>
                <c:pt idx="0">
                  <c:v>1997</c:v>
                </c:pt>
                <c:pt idx="1">
                  <c:v>1999</c:v>
                </c:pt>
                <c:pt idx="2">
                  <c:v>2001</c:v>
                </c:pt>
                <c:pt idx="3">
                  <c:v>2003</c:v>
                </c:pt>
                <c:pt idx="4">
                  <c:v>2005</c:v>
                </c:pt>
                <c:pt idx="5">
                  <c:v>2007</c:v>
                </c:pt>
                <c:pt idx="6">
                  <c:v>2009</c:v>
                </c:pt>
                <c:pt idx="7">
                  <c:v>2011</c:v>
                </c:pt>
                <c:pt idx="8">
                  <c:v>2013</c:v>
                </c:pt>
              </c:numCache>
            </c:numRef>
          </c:cat>
          <c:val>
            <c:numRef>
              <c:f>'Fig 1 TAB'!$B$8:$J$8</c:f>
              <c:numCache>
                <c:formatCode>General</c:formatCode>
                <c:ptCount val="9"/>
                <c:pt idx="6">
                  <c:v>19.3</c:v>
                </c:pt>
                <c:pt idx="7">
                  <c:v>18.5</c:v>
                </c:pt>
                <c:pt idx="8" formatCode="0.0">
                  <c:v>18.569381316483049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874240"/>
        <c:axId val="138880128"/>
      </c:lineChart>
      <c:catAx>
        <c:axId val="13887078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endParaRPr lang="es-ES"/>
          </a:p>
        </c:txPr>
        <c:crossAx val="138872320"/>
        <c:crosses val="autoZero"/>
        <c:auto val="0"/>
        <c:lblAlgn val="ctr"/>
        <c:lblOffset val="100"/>
        <c:tickMarkSkip val="1"/>
        <c:noMultiLvlLbl val="0"/>
      </c:catAx>
      <c:valAx>
        <c:axId val="13887232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</a:defRPr>
                </a:pPr>
                <a:r>
                  <a:rPr lang="es-ES"/>
                  <a:t>Prevalencia (%)</a:t>
                </a:r>
              </a:p>
            </c:rich>
          </c:tx>
          <c:layout>
            <c:manualLayout>
              <c:xMode val="edge"/>
              <c:yMode val="edge"/>
              <c:x val="0.28141799208690071"/>
              <c:y val="0.2054274732246146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endParaRPr lang="es-ES"/>
          </a:p>
        </c:txPr>
        <c:crossAx val="138870784"/>
        <c:crosses val="autoZero"/>
        <c:crossBetween val="between"/>
      </c:valAx>
      <c:catAx>
        <c:axId val="1388742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8880128"/>
        <c:crossesAt val="16"/>
        <c:auto val="0"/>
        <c:lblAlgn val="ctr"/>
        <c:lblOffset val="100"/>
        <c:noMultiLvlLbl val="0"/>
      </c:catAx>
      <c:valAx>
        <c:axId val="138880128"/>
        <c:scaling>
          <c:orientation val="minMax"/>
          <c:max val="20"/>
          <c:min val="16"/>
        </c:scaling>
        <c:delete val="0"/>
        <c:axPos val="r"/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</a:defRPr>
                </a:pPr>
                <a:r>
                  <a:rPr lang="es-ES"/>
                  <a:t>Edad (años)</a:t>
                </a:r>
              </a:p>
            </c:rich>
          </c:tx>
          <c:layout>
            <c:manualLayout>
              <c:xMode val="edge"/>
              <c:yMode val="edge"/>
              <c:x val="0.97010699701924574"/>
              <c:y val="0.1951871911964761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endParaRPr lang="es-ES"/>
          </a:p>
        </c:txPr>
        <c:crossAx val="138874240"/>
        <c:crosses val="max"/>
        <c:crossBetween val="between"/>
        <c:majorUnit val="1"/>
        <c:minorUnit val="0.5"/>
      </c:valAx>
      <c:dTable>
        <c:showHorzBorder val="0"/>
        <c:showVertBorder val="0"/>
        <c:showOutline val="1"/>
        <c:showKeys val="1"/>
        <c:spPr>
          <a:ln w="3175">
            <a:solidFill>
              <a:srgbClr val="C0C0C0"/>
            </a:solidFill>
            <a:prstDash val="solid"/>
          </a:ln>
        </c:spPr>
        <c:txPr>
          <a:bodyPr/>
          <a:lstStyle/>
          <a:p>
            <a:pPr rtl="0">
              <a:defRPr sz="1000" b="0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endParaRPr lang="es-ES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Century Gothic"/>
          <a:ea typeface="Century Gothic"/>
          <a:cs typeface="Century Gothic"/>
        </a:defRPr>
      </a:pPr>
      <a:endParaRPr lang="es-E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1500465983224607"/>
          <c:y val="4.8986486486486479E-2"/>
          <c:w val="0.57036346691519113"/>
          <c:h val="0.64831975924908658"/>
        </c:manualLayout>
      </c:layout>
      <c:lineChart>
        <c:grouping val="standard"/>
        <c:varyColors val="0"/>
        <c:ser>
          <c:idx val="1"/>
          <c:order val="0"/>
          <c:tx>
            <c:strRef>
              <c:f>'Fig 1 ALC'!$A$3</c:f>
              <c:strCache>
                <c:ptCount val="1"/>
                <c:pt idx="0">
                  <c:v>Alguna vez en la vida</c:v>
                </c:pt>
              </c:strCache>
            </c:strRef>
          </c:tx>
          <c:spPr>
            <a:ln w="38153">
              <a:solidFill>
                <a:srgbClr val="666699"/>
              </a:solidFill>
              <a:prstDash val="solid"/>
            </a:ln>
          </c:spPr>
          <c:marker>
            <c:symbol val="none"/>
          </c:marker>
          <c:cat>
            <c:numRef>
              <c:f>'Fig 1 ALC'!$B$2:$J$2</c:f>
              <c:numCache>
                <c:formatCode>General</c:formatCode>
                <c:ptCount val="9"/>
                <c:pt idx="0">
                  <c:v>1997</c:v>
                </c:pt>
                <c:pt idx="1">
                  <c:v>1999</c:v>
                </c:pt>
                <c:pt idx="2">
                  <c:v>2001</c:v>
                </c:pt>
                <c:pt idx="3">
                  <c:v>2003</c:v>
                </c:pt>
                <c:pt idx="4">
                  <c:v>2005</c:v>
                </c:pt>
                <c:pt idx="5">
                  <c:v>2007</c:v>
                </c:pt>
                <c:pt idx="6">
                  <c:v>2009</c:v>
                </c:pt>
                <c:pt idx="7">
                  <c:v>2011</c:v>
                </c:pt>
                <c:pt idx="8">
                  <c:v>2013</c:v>
                </c:pt>
              </c:numCache>
            </c:numRef>
          </c:cat>
          <c:val>
            <c:numRef>
              <c:f>'Fig 1 ALC'!$B$3:$J$3</c:f>
              <c:numCache>
                <c:formatCode>General</c:formatCode>
                <c:ptCount val="9"/>
                <c:pt idx="0">
                  <c:v>90.6</c:v>
                </c:pt>
                <c:pt idx="1">
                  <c:v>87.3</c:v>
                </c:pt>
                <c:pt idx="2">
                  <c:v>89</c:v>
                </c:pt>
                <c:pt idx="3">
                  <c:v>88.6</c:v>
                </c:pt>
                <c:pt idx="4">
                  <c:v>93.7</c:v>
                </c:pt>
                <c:pt idx="5">
                  <c:v>88</c:v>
                </c:pt>
                <c:pt idx="6">
                  <c:v>94.2</c:v>
                </c:pt>
                <c:pt idx="7" formatCode="0.0">
                  <c:v>90.9</c:v>
                </c:pt>
                <c:pt idx="8" formatCode="0.0">
                  <c:v>93.1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'Fig 1 ALC'!$A$4</c:f>
              <c:strCache>
                <c:ptCount val="1"/>
                <c:pt idx="0">
                  <c:v>Últimos 12 meses</c:v>
                </c:pt>
              </c:strCache>
            </c:strRef>
          </c:tx>
          <c:spPr>
            <a:ln w="38153">
              <a:solidFill>
                <a:srgbClr val="33CCCC"/>
              </a:solidFill>
              <a:prstDash val="solid"/>
            </a:ln>
          </c:spPr>
          <c:marker>
            <c:symbol val="none"/>
          </c:marker>
          <c:cat>
            <c:numRef>
              <c:f>'Fig 1 ALC'!$B$2:$J$2</c:f>
              <c:numCache>
                <c:formatCode>General</c:formatCode>
                <c:ptCount val="9"/>
                <c:pt idx="0">
                  <c:v>1997</c:v>
                </c:pt>
                <c:pt idx="1">
                  <c:v>1999</c:v>
                </c:pt>
                <c:pt idx="2">
                  <c:v>2001</c:v>
                </c:pt>
                <c:pt idx="3">
                  <c:v>2003</c:v>
                </c:pt>
                <c:pt idx="4">
                  <c:v>2005</c:v>
                </c:pt>
                <c:pt idx="5">
                  <c:v>2007</c:v>
                </c:pt>
                <c:pt idx="6">
                  <c:v>2009</c:v>
                </c:pt>
                <c:pt idx="7">
                  <c:v>2011</c:v>
                </c:pt>
                <c:pt idx="8">
                  <c:v>2013</c:v>
                </c:pt>
              </c:numCache>
            </c:numRef>
          </c:cat>
          <c:val>
            <c:numRef>
              <c:f>'Fig 1 ALC'!$B$4:$J$4</c:f>
              <c:numCache>
                <c:formatCode>General</c:formatCode>
                <c:ptCount val="9"/>
                <c:pt idx="0">
                  <c:v>78.5</c:v>
                </c:pt>
                <c:pt idx="1">
                  <c:v>75.2</c:v>
                </c:pt>
                <c:pt idx="2">
                  <c:v>78.099999999999994</c:v>
                </c:pt>
                <c:pt idx="3">
                  <c:v>76.599999999999994</c:v>
                </c:pt>
                <c:pt idx="4">
                  <c:v>76.7</c:v>
                </c:pt>
                <c:pt idx="5">
                  <c:v>72.900000000000006</c:v>
                </c:pt>
                <c:pt idx="6">
                  <c:v>78.7</c:v>
                </c:pt>
                <c:pt idx="7" formatCode="0.0">
                  <c:v>76.599999999999994</c:v>
                </c:pt>
                <c:pt idx="8" formatCode="0.0">
                  <c:v>78.3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'Fig 1 ALC'!$A$5</c:f>
              <c:strCache>
                <c:ptCount val="1"/>
                <c:pt idx="0">
                  <c:v>Últimos 30 días</c:v>
                </c:pt>
              </c:strCache>
            </c:strRef>
          </c:tx>
          <c:spPr>
            <a:ln w="38153">
              <a:solidFill>
                <a:srgbClr val="C0C0C0"/>
              </a:solidFill>
              <a:prstDash val="solid"/>
            </a:ln>
          </c:spPr>
          <c:marker>
            <c:symbol val="none"/>
          </c:marker>
          <c:cat>
            <c:numRef>
              <c:f>'Fig 1 ALC'!$B$2:$J$2</c:f>
              <c:numCache>
                <c:formatCode>General</c:formatCode>
                <c:ptCount val="9"/>
                <c:pt idx="0">
                  <c:v>1997</c:v>
                </c:pt>
                <c:pt idx="1">
                  <c:v>1999</c:v>
                </c:pt>
                <c:pt idx="2">
                  <c:v>2001</c:v>
                </c:pt>
                <c:pt idx="3">
                  <c:v>2003</c:v>
                </c:pt>
                <c:pt idx="4">
                  <c:v>2005</c:v>
                </c:pt>
                <c:pt idx="5">
                  <c:v>2007</c:v>
                </c:pt>
                <c:pt idx="6">
                  <c:v>2009</c:v>
                </c:pt>
                <c:pt idx="7">
                  <c:v>2011</c:v>
                </c:pt>
                <c:pt idx="8">
                  <c:v>2013</c:v>
                </c:pt>
              </c:numCache>
            </c:numRef>
          </c:cat>
          <c:val>
            <c:numRef>
              <c:f>'Fig 1 ALC'!$B$5:$J$5</c:f>
              <c:numCache>
                <c:formatCode>General</c:formatCode>
                <c:ptCount val="9"/>
                <c:pt idx="0">
                  <c:v>64</c:v>
                </c:pt>
                <c:pt idx="1">
                  <c:v>61.8</c:v>
                </c:pt>
                <c:pt idx="2">
                  <c:v>63.7</c:v>
                </c:pt>
                <c:pt idx="3">
                  <c:v>64.099999999999994</c:v>
                </c:pt>
                <c:pt idx="4">
                  <c:v>64.599999999999994</c:v>
                </c:pt>
                <c:pt idx="5">
                  <c:v>60</c:v>
                </c:pt>
                <c:pt idx="6">
                  <c:v>63.3</c:v>
                </c:pt>
                <c:pt idx="7" formatCode="0.0">
                  <c:v>62.3</c:v>
                </c:pt>
                <c:pt idx="8" formatCode="0.0">
                  <c:v>64.400000000000006</c:v>
                </c:pt>
              </c:numCache>
            </c:numRef>
          </c:val>
          <c:smooth val="0"/>
        </c:ser>
        <c:ser>
          <c:idx val="2"/>
          <c:order val="3"/>
          <c:tx>
            <c:strRef>
              <c:f>'Fig 1 ALC'!$A$6</c:f>
              <c:strCache>
                <c:ptCount val="1"/>
                <c:pt idx="0">
                  <c:v>Diariamente en los últimos 30 días</c:v>
                </c:pt>
              </c:strCache>
            </c:strRef>
          </c:tx>
          <c:spPr>
            <a:ln w="38153">
              <a:solidFill>
                <a:srgbClr val="000080"/>
              </a:solidFill>
              <a:prstDash val="solid"/>
            </a:ln>
          </c:spPr>
          <c:marker>
            <c:symbol val="none"/>
          </c:marker>
          <c:cat>
            <c:numRef>
              <c:f>'Fig 1 ALC'!$B$2:$J$2</c:f>
              <c:numCache>
                <c:formatCode>General</c:formatCode>
                <c:ptCount val="9"/>
                <c:pt idx="0">
                  <c:v>1997</c:v>
                </c:pt>
                <c:pt idx="1">
                  <c:v>1999</c:v>
                </c:pt>
                <c:pt idx="2">
                  <c:v>2001</c:v>
                </c:pt>
                <c:pt idx="3">
                  <c:v>2003</c:v>
                </c:pt>
                <c:pt idx="4">
                  <c:v>2005</c:v>
                </c:pt>
                <c:pt idx="5">
                  <c:v>2007</c:v>
                </c:pt>
                <c:pt idx="6">
                  <c:v>2009</c:v>
                </c:pt>
                <c:pt idx="7">
                  <c:v>2011</c:v>
                </c:pt>
                <c:pt idx="8">
                  <c:v>2013</c:v>
                </c:pt>
              </c:numCache>
            </c:numRef>
          </c:cat>
          <c:val>
            <c:numRef>
              <c:f>'Fig 1 ALC'!$B$6:$J$6</c:f>
              <c:numCache>
                <c:formatCode>General</c:formatCode>
                <c:ptCount val="9"/>
                <c:pt idx="0">
                  <c:v>12.7</c:v>
                </c:pt>
                <c:pt idx="1">
                  <c:v>13.7</c:v>
                </c:pt>
                <c:pt idx="2">
                  <c:v>15.7</c:v>
                </c:pt>
                <c:pt idx="3">
                  <c:v>14.1</c:v>
                </c:pt>
                <c:pt idx="4">
                  <c:v>14.9</c:v>
                </c:pt>
                <c:pt idx="5">
                  <c:v>10.199999999999999</c:v>
                </c:pt>
                <c:pt idx="6">
                  <c:v>11</c:v>
                </c:pt>
                <c:pt idx="7" formatCode="0.0">
                  <c:v>10.199999999999999</c:v>
                </c:pt>
                <c:pt idx="8" formatCode="0.0">
                  <c:v>9.8000000000000007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120576"/>
        <c:axId val="156346624"/>
      </c:lineChart>
      <c:lineChart>
        <c:grouping val="standard"/>
        <c:varyColors val="0"/>
        <c:ser>
          <c:idx val="3"/>
          <c:order val="4"/>
          <c:tx>
            <c:strRef>
              <c:f>'Fig 1 ALC'!$A$7</c:f>
              <c:strCache>
                <c:ptCount val="1"/>
                <c:pt idx="0">
                  <c:v>Edad media de inicio en el consumo</c:v>
                </c:pt>
              </c:strCache>
            </c:strRef>
          </c:tx>
          <c:spPr>
            <a:ln w="38153">
              <a:solidFill>
                <a:srgbClr val="CC99FF"/>
              </a:solidFill>
              <a:prstDash val="solid"/>
            </a:ln>
          </c:spPr>
          <c:marker>
            <c:symbol val="none"/>
          </c:marker>
          <c:cat>
            <c:numRef>
              <c:f>'Fig 1 ALC'!$B$2:$J$2</c:f>
              <c:numCache>
                <c:formatCode>General</c:formatCode>
                <c:ptCount val="9"/>
                <c:pt idx="0">
                  <c:v>1997</c:v>
                </c:pt>
                <c:pt idx="1">
                  <c:v>1999</c:v>
                </c:pt>
                <c:pt idx="2">
                  <c:v>2001</c:v>
                </c:pt>
                <c:pt idx="3">
                  <c:v>2003</c:v>
                </c:pt>
                <c:pt idx="4">
                  <c:v>2005</c:v>
                </c:pt>
                <c:pt idx="5">
                  <c:v>2007</c:v>
                </c:pt>
                <c:pt idx="6">
                  <c:v>2009</c:v>
                </c:pt>
                <c:pt idx="7">
                  <c:v>2011</c:v>
                </c:pt>
                <c:pt idx="8">
                  <c:v>2013</c:v>
                </c:pt>
              </c:numCache>
            </c:numRef>
          </c:cat>
          <c:val>
            <c:numRef>
              <c:f>'Fig 1 ALC'!$B$7:$J$7</c:f>
              <c:numCache>
                <c:formatCode>General</c:formatCode>
                <c:ptCount val="9"/>
                <c:pt idx="0">
                  <c:v>16.8</c:v>
                </c:pt>
                <c:pt idx="1">
                  <c:v>16.899999999999999</c:v>
                </c:pt>
                <c:pt idx="2">
                  <c:v>16.899999999999999</c:v>
                </c:pt>
                <c:pt idx="3">
                  <c:v>16.7</c:v>
                </c:pt>
                <c:pt idx="4">
                  <c:v>16.7</c:v>
                </c:pt>
                <c:pt idx="5">
                  <c:v>16.8</c:v>
                </c:pt>
                <c:pt idx="6">
                  <c:v>16.7</c:v>
                </c:pt>
                <c:pt idx="7" formatCode="0.0">
                  <c:v>16.71</c:v>
                </c:pt>
                <c:pt idx="8" formatCode="0.0">
                  <c:v>16.68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432256"/>
        <c:axId val="156433792"/>
      </c:lineChart>
      <c:catAx>
        <c:axId val="15612057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17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2" b="0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endParaRPr lang="es-ES"/>
          </a:p>
        </c:txPr>
        <c:crossAx val="156346624"/>
        <c:crosses val="autoZero"/>
        <c:auto val="0"/>
        <c:lblAlgn val="ctr"/>
        <c:lblOffset val="100"/>
        <c:tickMarkSkip val="1"/>
        <c:noMultiLvlLbl val="0"/>
      </c:catAx>
      <c:valAx>
        <c:axId val="15634662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202" b="0" i="0" u="none" strike="noStrike" baseline="0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</a:defRPr>
                </a:pPr>
                <a:r>
                  <a:rPr lang="es-ES"/>
                  <a:t>Prevalencia (%)</a:t>
                </a:r>
              </a:p>
            </c:rich>
          </c:tx>
          <c:layout>
            <c:manualLayout>
              <c:xMode val="edge"/>
              <c:yMode val="edge"/>
              <c:x val="0.24518609419821213"/>
              <c:y val="0.17301499706896992"/>
            </c:manualLayout>
          </c:layout>
          <c:overlay val="0"/>
          <c:spPr>
            <a:noFill/>
            <a:ln w="25435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9538">
            <a:noFill/>
          </a:ln>
        </c:spPr>
        <c:txPr>
          <a:bodyPr rot="0" vert="horz"/>
          <a:lstStyle/>
          <a:p>
            <a:pPr>
              <a:defRPr sz="1202" b="0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endParaRPr lang="es-ES"/>
          </a:p>
        </c:txPr>
        <c:crossAx val="156120576"/>
        <c:crosses val="autoZero"/>
        <c:crossBetween val="between"/>
      </c:valAx>
      <c:catAx>
        <c:axId val="156432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6433792"/>
        <c:crosses val="autoZero"/>
        <c:auto val="0"/>
        <c:lblAlgn val="ctr"/>
        <c:lblOffset val="100"/>
        <c:noMultiLvlLbl val="0"/>
      </c:catAx>
      <c:valAx>
        <c:axId val="156433792"/>
        <c:scaling>
          <c:orientation val="minMax"/>
          <c:max val="18"/>
          <c:min val="16"/>
        </c:scaling>
        <c:delete val="0"/>
        <c:axPos val="r"/>
        <c:title>
          <c:tx>
            <c:rich>
              <a:bodyPr/>
              <a:lstStyle/>
              <a:p>
                <a:pPr>
                  <a:defRPr sz="1202" b="0" i="0" u="none" strike="noStrike" baseline="0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</a:defRPr>
                </a:pPr>
                <a:r>
                  <a:rPr lang="es-ES"/>
                  <a:t>Edad (años)</a:t>
                </a:r>
              </a:p>
            </c:rich>
          </c:tx>
          <c:layout>
            <c:manualLayout>
              <c:xMode val="edge"/>
              <c:yMode val="edge"/>
              <c:x val="0.95354380065218369"/>
              <c:y val="0.23936857357514013"/>
            </c:manualLayout>
          </c:layout>
          <c:overlay val="0"/>
          <c:spPr>
            <a:noFill/>
            <a:ln w="25435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9538">
            <a:noFill/>
          </a:ln>
        </c:spPr>
        <c:txPr>
          <a:bodyPr rot="0" vert="horz"/>
          <a:lstStyle/>
          <a:p>
            <a:pPr>
              <a:defRPr sz="1202" b="0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endParaRPr lang="es-ES"/>
          </a:p>
        </c:txPr>
        <c:crossAx val="156432256"/>
        <c:crosses val="max"/>
        <c:crossBetween val="between"/>
      </c:valAx>
      <c:dTable>
        <c:showHorzBorder val="0"/>
        <c:showVertBorder val="0"/>
        <c:showOutline val="1"/>
        <c:showKeys val="1"/>
        <c:spPr>
          <a:ln w="3179">
            <a:solidFill>
              <a:srgbClr val="C0C0C0"/>
            </a:solidFill>
            <a:prstDash val="solid"/>
          </a:ln>
        </c:spPr>
        <c:txPr>
          <a:bodyPr/>
          <a:lstStyle/>
          <a:p>
            <a:pPr rtl="0">
              <a:defRPr sz="1001" b="0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endParaRPr lang="es-ES"/>
          </a:p>
        </c:txPr>
      </c:dTable>
      <c:spPr>
        <a:noFill/>
        <a:ln w="2543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2" b="0" i="0" u="none" strike="noStrike" baseline="0">
          <a:solidFill>
            <a:srgbClr val="000000"/>
          </a:solidFill>
          <a:latin typeface="Century Gothic"/>
          <a:ea typeface="Century Gothic"/>
          <a:cs typeface="Century Gothic"/>
        </a:defRPr>
      </a:pPr>
      <a:endParaRPr lang="es-E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4" b="1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r>
              <a:rPr lang="es-ES" sz="1202" b="1" i="0" u="none" strike="noStrike" baseline="0">
                <a:solidFill>
                  <a:srgbClr val="000000"/>
                </a:solidFill>
                <a:latin typeface="Century Gothic"/>
              </a:rPr>
              <a:t>Botellón </a:t>
            </a:r>
          </a:p>
          <a:p>
            <a:pPr>
              <a:defRPr sz="1204" b="1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r>
              <a:rPr lang="es-ES" sz="1202" b="0" i="0" u="none" strike="noStrike" baseline="0">
                <a:solidFill>
                  <a:srgbClr val="000000"/>
                </a:solidFill>
                <a:latin typeface="Century Gothic"/>
              </a:rPr>
              <a:t>Últimos 12 meses</a:t>
            </a:r>
          </a:p>
        </c:rich>
      </c:tx>
      <c:layout>
        <c:manualLayout>
          <c:xMode val="edge"/>
          <c:yMode val="edge"/>
          <c:x val="0.40106007067137805"/>
          <c:y val="7.8212290502793297E-2"/>
        </c:manualLayout>
      </c:layout>
      <c:overlay val="0"/>
      <c:spPr>
        <a:noFill/>
        <a:ln w="2543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0106007067137797E-2"/>
          <c:y val="4.4692737430167592E-2"/>
          <c:w val="0.91166077738515883"/>
          <c:h val="0.701117318435754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'Botellón 1'!$A$9</c:f>
              <c:strCache>
                <c:ptCount val="1"/>
                <c:pt idx="0">
                  <c:v>Hacer botellón</c:v>
                </c:pt>
              </c:strCache>
            </c:strRef>
          </c:tx>
          <c:spPr>
            <a:pattFill prst="wdDnDiag">
              <a:fgClr>
                <a:srgbClr xmlns:mc="http://schemas.openxmlformats.org/markup-compatibility/2006" xmlns:a14="http://schemas.microsoft.com/office/drawing/2010/main" val="0000FF" mc:Ignorable="a14" a14:legacySpreadsheetColorIndex="12"/>
              </a:fgClr>
              <a:bgClr>
                <a:srgbClr xmlns:mc="http://schemas.openxmlformats.org/markup-compatibility/2006" xmlns:a14="http://schemas.microsoft.com/office/drawing/2010/main" val="FFFFFF" mc:Ignorable="a14" a14:legacySpreadsheetColorIndex="9"/>
              </a:bgClr>
            </a:pattFill>
            <a:ln w="3180">
              <a:solidFill>
                <a:srgbClr val="0000FF"/>
              </a:solidFill>
              <a:prstDash val="solid"/>
            </a:ln>
          </c:spPr>
          <c:invertIfNegative val="0"/>
          <c:cat>
            <c:multiLvlStrRef>
              <c:f>'Botellón 1'!$B$7:$K$8</c:f>
              <c:multiLvlStrCache>
                <c:ptCount val="6"/>
                <c:lvl>
                  <c:pt idx="0">
                    <c:v>H</c:v>
                  </c:pt>
                  <c:pt idx="1">
                    <c:v>M</c:v>
                  </c:pt>
                  <c:pt idx="2">
                    <c:v>H</c:v>
                  </c:pt>
                  <c:pt idx="3">
                    <c:v>M</c:v>
                  </c:pt>
                  <c:pt idx="4">
                    <c:v>H</c:v>
                  </c:pt>
                  <c:pt idx="5">
                    <c:v>M</c:v>
                  </c:pt>
                </c:lvl>
                <c:lvl>
                  <c:pt idx="0">
                    <c:v>15-24</c:v>
                  </c:pt>
                  <c:pt idx="2">
                    <c:v>25-34</c:v>
                  </c:pt>
                  <c:pt idx="4">
                    <c:v>35-64</c:v>
                  </c:pt>
                </c:lvl>
              </c:multiLvlStrCache>
            </c:multiLvlStrRef>
          </c:cat>
          <c:val>
            <c:numRef>
              <c:f>'Botellón 1'!$B$9:$K$9</c:f>
              <c:numCache>
                <c:formatCode>General</c:formatCode>
                <c:ptCount val="6"/>
                <c:pt idx="0">
                  <c:v>56.2</c:v>
                </c:pt>
                <c:pt idx="1">
                  <c:v>47.9</c:v>
                </c:pt>
                <c:pt idx="2">
                  <c:v>21.3</c:v>
                </c:pt>
                <c:pt idx="3">
                  <c:v>13.4</c:v>
                </c:pt>
                <c:pt idx="4">
                  <c:v>6.8</c:v>
                </c:pt>
                <c:pt idx="5">
                  <c:v>4.2</c:v>
                </c:pt>
              </c:numCache>
            </c:numRef>
          </c:val>
        </c:ser>
        <c:ser>
          <c:idx val="1"/>
          <c:order val="1"/>
          <c:tx>
            <c:strRef>
              <c:f>'Botellón 1'!$A$10</c:f>
              <c:strCache>
                <c:ptCount val="1"/>
                <c:pt idx="0">
                  <c:v>Hacer botellón y beber alcohol</c:v>
                </c:pt>
              </c:strCache>
            </c:strRef>
          </c:tx>
          <c:spPr>
            <a:pattFill prst="wdUpDiag">
              <a:fgClr>
                <a:srgbClr xmlns:mc="http://schemas.openxmlformats.org/markup-compatibility/2006" xmlns:a14="http://schemas.microsoft.com/office/drawing/2010/main" val="808080" mc:Ignorable="a14" a14:legacySpreadsheetColorIndex="23"/>
              </a:fgClr>
              <a:bgClr>
                <a:srgbClr xmlns:mc="http://schemas.openxmlformats.org/markup-compatibility/2006" xmlns:a14="http://schemas.microsoft.com/office/drawing/2010/main" val="FFFFFF" mc:Ignorable="a14" a14:legacySpreadsheetColorIndex="9"/>
              </a:bgClr>
            </a:pattFill>
            <a:ln w="3180">
              <a:solidFill>
                <a:srgbClr val="C0C0C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</c:dPt>
          <c:cat>
            <c:multiLvlStrRef>
              <c:f>'Botellón 1'!$B$7:$K$8</c:f>
              <c:multiLvlStrCache>
                <c:ptCount val="6"/>
                <c:lvl>
                  <c:pt idx="0">
                    <c:v>H</c:v>
                  </c:pt>
                  <c:pt idx="1">
                    <c:v>M</c:v>
                  </c:pt>
                  <c:pt idx="2">
                    <c:v>H</c:v>
                  </c:pt>
                  <c:pt idx="3">
                    <c:v>M</c:v>
                  </c:pt>
                  <c:pt idx="4">
                    <c:v>H</c:v>
                  </c:pt>
                  <c:pt idx="5">
                    <c:v>M</c:v>
                  </c:pt>
                </c:lvl>
                <c:lvl>
                  <c:pt idx="0">
                    <c:v>15-24</c:v>
                  </c:pt>
                  <c:pt idx="2">
                    <c:v>25-34</c:v>
                  </c:pt>
                  <c:pt idx="4">
                    <c:v>35-64</c:v>
                  </c:pt>
                </c:lvl>
              </c:multiLvlStrCache>
            </c:multiLvlStrRef>
          </c:cat>
          <c:val>
            <c:numRef>
              <c:f>'Botellón 1'!$B$10:$K$10</c:f>
              <c:numCache>
                <c:formatCode>General</c:formatCode>
                <c:ptCount val="6"/>
                <c:pt idx="0">
                  <c:v>52.2</c:v>
                </c:pt>
                <c:pt idx="1">
                  <c:v>44.7</c:v>
                </c:pt>
                <c:pt idx="2">
                  <c:v>19.899999999999999</c:v>
                </c:pt>
                <c:pt idx="3">
                  <c:v>11.4</c:v>
                </c:pt>
                <c:pt idx="4">
                  <c:v>4.2</c:v>
                </c:pt>
                <c:pt idx="5">
                  <c:v>2.2000000000000002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7336704"/>
        <c:axId val="157338240"/>
      </c:barChart>
      <c:catAx>
        <c:axId val="157336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80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052" b="0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endParaRPr lang="es-ES"/>
          </a:p>
        </c:txPr>
        <c:crossAx val="1573382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73382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39">
            <a:noFill/>
          </a:ln>
        </c:spPr>
        <c:txPr>
          <a:bodyPr rot="0" vert="horz"/>
          <a:lstStyle/>
          <a:p>
            <a:pPr>
              <a:defRPr sz="1052" b="0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endParaRPr lang="es-ES"/>
          </a:p>
        </c:txPr>
        <c:crossAx val="157336704"/>
        <c:crosses val="autoZero"/>
        <c:crossBetween val="between"/>
      </c:valAx>
      <c:spPr>
        <a:noFill/>
        <a:ln w="25436">
          <a:noFill/>
        </a:ln>
      </c:spPr>
    </c:plotArea>
    <c:legend>
      <c:legendPos val="r"/>
      <c:layout>
        <c:manualLayout>
          <c:xMode val="edge"/>
          <c:yMode val="edge"/>
          <c:x val="0.44343959207742201"/>
          <c:y val="0.31487685990470698"/>
          <c:w val="0.55300353356890464"/>
          <c:h val="0.12849162011173185"/>
        </c:manualLayout>
      </c:layout>
      <c:overlay val="0"/>
      <c:spPr>
        <a:noFill/>
        <a:ln w="25436">
          <a:noFill/>
        </a:ln>
      </c:spPr>
      <c:txPr>
        <a:bodyPr/>
        <a:lstStyle/>
        <a:p>
          <a:pPr>
            <a:defRPr sz="826" b="0" i="0" u="none" strike="noStrike" baseline="0">
              <a:solidFill>
                <a:srgbClr val="000000"/>
              </a:solidFill>
              <a:latin typeface="Century Gothic"/>
              <a:ea typeface="Century Gothic"/>
              <a:cs typeface="Century Gothic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01" b="0" i="0" u="none" strike="noStrike" baseline="0">
          <a:solidFill>
            <a:srgbClr val="000000"/>
          </a:solidFill>
          <a:latin typeface="Century Gothic"/>
          <a:ea typeface="Century Gothic"/>
          <a:cs typeface="Century Gothic"/>
        </a:defRPr>
      </a:pPr>
      <a:endParaRPr lang="es-E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93286-0913-40A7-A0D9-9B80E92C38BE}" type="datetimeFigureOut">
              <a:rPr lang="es-ES" smtClean="0"/>
              <a:t>27/02/2015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840CBF-F9AA-4B6A-917E-85F2C5D329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8766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E02C7-CA42-4E98-A80D-C47B3AC56AD7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6157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7568C-19F2-4A85-927B-6BC9EAF82F3E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0838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 partir de los 34 años no se pone en la gráfica el valor en muy pequeño.</a:t>
            </a:r>
            <a:r>
              <a:rPr lang="es-ES" baseline="0" dirty="0" smtClean="0"/>
              <a:t>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7568C-19F2-4A85-927B-6BC9EAF82F3E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3790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DF4E5-C2F8-41F4-AA51-0CC26CE06130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384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324BD-66B6-461A-BCEA-8A3B8AA81223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923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F533F-CA1E-4EF7-A66E-33E04C5D9351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315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3A4D6-FD01-4EC5-ADA7-EC40CDE63694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801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CEB9A-8D1B-4F21-AA59-B5EE5CB4A521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962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1DA12-D2AE-47DE-A1D3-C5EC44ED86DE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859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6394B-8613-45CE-9180-298619BB1B80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680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BD1FA-0498-425A-8AE7-969336C34AA1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300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A69E3-A6C6-4FFA-83F6-C45129235B46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223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0A024-20CD-4BAC-BD56-302757A48E14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61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20E9B-B881-4524-B150-7FB6D58A2B14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090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D4FAC6-36B9-492B-9D8B-17F9754781D1}" type="slidenum">
              <a:rPr lang="es-ES" alt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12295" name="Rectangle 7" descr="Horizontal oscura"/>
          <p:cNvSpPr>
            <a:spLocks noChangeArrowheads="1"/>
          </p:cNvSpPr>
          <p:nvPr userDrawn="1"/>
        </p:nvSpPr>
        <p:spPr bwMode="auto">
          <a:xfrm>
            <a:off x="0" y="188913"/>
            <a:ext cx="7235825" cy="792162"/>
          </a:xfrm>
          <a:prstGeom prst="rect">
            <a:avLst/>
          </a:prstGeom>
          <a:pattFill prst="dkHorz">
            <a:fgClr>
              <a:srgbClr val="808080"/>
            </a:fgClr>
            <a:bgClr>
              <a:srgbClr val="777777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96969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s-ES" sz="32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  <p:sp>
        <p:nvSpPr>
          <p:cNvPr id="12296" name="Rectangle 8" descr="Horizontal oscura"/>
          <p:cNvSpPr>
            <a:spLocks noChangeArrowheads="1"/>
          </p:cNvSpPr>
          <p:nvPr userDrawn="1"/>
        </p:nvSpPr>
        <p:spPr bwMode="auto">
          <a:xfrm>
            <a:off x="0" y="6453188"/>
            <a:ext cx="7235825" cy="71437"/>
          </a:xfrm>
          <a:prstGeom prst="rect">
            <a:avLst/>
          </a:prstGeom>
          <a:pattFill prst="dkHorz">
            <a:fgClr>
              <a:srgbClr val="808080"/>
            </a:fgClr>
            <a:bgClr>
              <a:srgbClr val="777777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96969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s-ES" sz="32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153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chart" Target="../charts/char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7.xml"/><Relationship Id="rId4" Type="http://schemas.openxmlformats.org/officeDocument/2006/relationships/chart" Target="../charts/char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 descr="cat_mapa_gris"/>
          <p:cNvPicPr>
            <a:picLocks noChangeAspect="1" noChangeArrowheads="1"/>
          </p:cNvPicPr>
          <p:nvPr/>
        </p:nvPicPr>
        <p:blipFill>
          <a:blip r:embed="rId2">
            <a:lum brigh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619250"/>
            <a:ext cx="7129463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5" descr="Horizontal oscura"/>
          <p:cNvSpPr>
            <a:spLocks noChangeArrowheads="1"/>
          </p:cNvSpPr>
          <p:nvPr/>
        </p:nvSpPr>
        <p:spPr bwMode="auto">
          <a:xfrm>
            <a:off x="0" y="188913"/>
            <a:ext cx="7235825" cy="792162"/>
          </a:xfrm>
          <a:prstGeom prst="rect">
            <a:avLst/>
          </a:prstGeom>
          <a:pattFill prst="dkHorz">
            <a:fgClr>
              <a:srgbClr val="808080"/>
            </a:fgClr>
            <a:bgClr>
              <a:srgbClr val="777777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96969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s-ES" sz="32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  <p:sp>
        <p:nvSpPr>
          <p:cNvPr id="2052" name="Rectangle 7"/>
          <p:cNvSpPr>
            <a:spLocks noChangeArrowheads="1"/>
          </p:cNvSpPr>
          <p:nvPr/>
        </p:nvSpPr>
        <p:spPr bwMode="auto">
          <a:xfrm>
            <a:off x="1476375" y="1412875"/>
            <a:ext cx="574675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ES" dirty="0">
                <a:solidFill>
                  <a:srgbClr val="006699"/>
                </a:solidFill>
                <a:latin typeface="Century Gothic" pitchFamily="34" charset="0"/>
              </a:rPr>
              <a:t>Encuesta sobre alcohol y drogas en España</a:t>
            </a: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2268538" y="188913"/>
            <a:ext cx="3743325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ES" altLang="es-ES" sz="4400" dirty="0">
                <a:solidFill>
                  <a:srgbClr val="FFFFFF"/>
                </a:solidFill>
                <a:latin typeface="Century Gothic" pitchFamily="34" charset="0"/>
              </a:rPr>
              <a:t>EDADES </a:t>
            </a:r>
            <a:r>
              <a:rPr lang="es-ES" altLang="es-ES" sz="4400" dirty="0" smtClean="0">
                <a:solidFill>
                  <a:srgbClr val="FFFFFF"/>
                </a:solidFill>
                <a:latin typeface="Century Gothic" pitchFamily="34" charset="0"/>
              </a:rPr>
              <a:t>2013/2014</a:t>
            </a:r>
            <a:endParaRPr lang="es-ES" altLang="es-ES" sz="4400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2054" name="Rectangle 17"/>
          <p:cNvSpPr>
            <a:spLocks noChangeArrowheads="1"/>
          </p:cNvSpPr>
          <p:nvPr/>
        </p:nvSpPr>
        <p:spPr bwMode="auto">
          <a:xfrm>
            <a:off x="1619250" y="3645024"/>
            <a:ext cx="5473700" cy="227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6699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ES" sz="1600" dirty="0">
                <a:solidFill>
                  <a:srgbClr val="5F5F5F"/>
                </a:solidFill>
                <a:latin typeface="Century Gothic" panose="020B0502020202020204" pitchFamily="34" charset="0"/>
              </a:rPr>
              <a:t>Ministerio de Sanidad, Servicios Sociales e Igualdad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ES" sz="1600" dirty="0">
                <a:solidFill>
                  <a:srgbClr val="5F5F5F"/>
                </a:solidFill>
                <a:latin typeface="Century Gothic" panose="020B0502020202020204" pitchFamily="34" charset="0"/>
              </a:rPr>
              <a:t>Secretaría de Estado de Servicios Sociales 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ES" sz="1600" dirty="0">
                <a:solidFill>
                  <a:srgbClr val="5F5F5F"/>
                </a:solidFill>
                <a:latin typeface="Century Gothic" panose="020B0502020202020204" pitchFamily="34" charset="0"/>
              </a:rPr>
              <a:t>Igualdad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ES" altLang="es-ES" sz="1600" dirty="0">
              <a:solidFill>
                <a:srgbClr val="5F5F5F"/>
              </a:solidFill>
              <a:latin typeface="Century Gothic" panose="020B0502020202020204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ES" sz="1600" dirty="0">
                <a:solidFill>
                  <a:srgbClr val="5F5F5F"/>
                </a:solidFill>
                <a:latin typeface="Century Gothic" panose="020B0502020202020204" pitchFamily="34" charset="0"/>
              </a:rPr>
              <a:t>Delegación del Gobierno para el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ES" sz="1600" dirty="0">
                <a:solidFill>
                  <a:srgbClr val="5F5F5F"/>
                </a:solidFill>
                <a:latin typeface="Century Gothic" panose="020B0502020202020204" pitchFamily="34" charset="0"/>
              </a:rPr>
              <a:t>Plan Nacional sobre Drogas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ES" altLang="es-ES" sz="1600" dirty="0" smtClean="0">
              <a:solidFill>
                <a:srgbClr val="5F5F5F"/>
              </a:solidFill>
              <a:latin typeface="Century Gothic" panose="020B0502020202020204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ES" altLang="es-ES" sz="1600" dirty="0">
              <a:solidFill>
                <a:srgbClr val="5F5F5F"/>
              </a:solidFill>
              <a:latin typeface="Century Gothic" panose="020B0502020202020204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ES" sz="1400" dirty="0" smtClean="0">
                <a:solidFill>
                  <a:srgbClr val="5F5F5F"/>
                </a:solidFill>
                <a:latin typeface="Century Gothic" panose="020B0502020202020204" pitchFamily="34" charset="0"/>
              </a:rPr>
              <a:t>Madrid, 3 </a:t>
            </a:r>
            <a:r>
              <a:rPr lang="es-ES" altLang="es-ES" sz="1400" dirty="0">
                <a:solidFill>
                  <a:srgbClr val="5F5F5F"/>
                </a:solidFill>
                <a:latin typeface="Century Gothic" panose="020B0502020202020204" pitchFamily="34" charset="0"/>
              </a:rPr>
              <a:t>de </a:t>
            </a:r>
            <a:r>
              <a:rPr lang="es-ES" altLang="es-ES" sz="1400" dirty="0" smtClean="0">
                <a:solidFill>
                  <a:srgbClr val="5F5F5F"/>
                </a:solidFill>
                <a:latin typeface="Century Gothic" panose="020B0502020202020204" pitchFamily="34" charset="0"/>
              </a:rPr>
              <a:t>marzo </a:t>
            </a:r>
            <a:r>
              <a:rPr lang="es-ES" altLang="es-ES" sz="1400" dirty="0">
                <a:solidFill>
                  <a:srgbClr val="5F5F5F"/>
                </a:solidFill>
                <a:latin typeface="Century Gothic" panose="020B0502020202020204" pitchFamily="34" charset="0"/>
              </a:rPr>
              <a:t>de </a:t>
            </a:r>
            <a:r>
              <a:rPr lang="es-ES" altLang="es-ES" sz="1400" dirty="0" smtClean="0">
                <a:solidFill>
                  <a:srgbClr val="5F5F5F"/>
                </a:solidFill>
                <a:latin typeface="Century Gothic" panose="020B0502020202020204" pitchFamily="34" charset="0"/>
              </a:rPr>
              <a:t>2015</a:t>
            </a:r>
            <a:endParaRPr lang="es-ES" altLang="es-ES" sz="1400" dirty="0">
              <a:solidFill>
                <a:srgbClr val="5F5F5F"/>
              </a:solidFill>
              <a:latin typeface="Century Gothic" panose="020B0502020202020204" pitchFamily="34" charset="0"/>
            </a:endParaRPr>
          </a:p>
        </p:txBody>
      </p:sp>
      <p:sp>
        <p:nvSpPr>
          <p:cNvPr id="2059" name="Rectangle 11" descr="Horizontal oscura"/>
          <p:cNvSpPr>
            <a:spLocks noChangeArrowheads="1"/>
          </p:cNvSpPr>
          <p:nvPr/>
        </p:nvSpPr>
        <p:spPr bwMode="auto">
          <a:xfrm>
            <a:off x="0" y="6453188"/>
            <a:ext cx="7235825" cy="71437"/>
          </a:xfrm>
          <a:prstGeom prst="rect">
            <a:avLst/>
          </a:prstGeom>
          <a:pattFill prst="dkHorz">
            <a:fgClr>
              <a:srgbClr val="808080"/>
            </a:fgClr>
            <a:bgClr>
              <a:srgbClr val="777777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96969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s-ES" sz="32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55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1" descr="Diagonal hacia abajo clara"/>
          <p:cNvSpPr>
            <a:spLocks noChangeArrowheads="1"/>
          </p:cNvSpPr>
          <p:nvPr/>
        </p:nvSpPr>
        <p:spPr bwMode="auto">
          <a:xfrm>
            <a:off x="6443663" y="1989138"/>
            <a:ext cx="576262" cy="2374900"/>
          </a:xfrm>
          <a:prstGeom prst="rect">
            <a:avLst/>
          </a:prstGeom>
          <a:pattFill prst="ltDnDiag">
            <a:fgClr>
              <a:srgbClr val="006699">
                <a:alpha val="39999"/>
              </a:srgbClr>
            </a:fgClr>
            <a:bgClr>
              <a:schemeClr val="bg1">
                <a:alpha val="39999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00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11267" name="Rectangle 10" descr="Diagonal hacia abajo clara"/>
          <p:cNvSpPr>
            <a:spLocks noChangeArrowheads="1"/>
          </p:cNvSpPr>
          <p:nvPr/>
        </p:nvSpPr>
        <p:spPr bwMode="auto">
          <a:xfrm>
            <a:off x="5003800" y="2060575"/>
            <a:ext cx="576263" cy="2303463"/>
          </a:xfrm>
          <a:prstGeom prst="rect">
            <a:avLst/>
          </a:prstGeom>
          <a:pattFill prst="ltDnDiag">
            <a:fgClr>
              <a:srgbClr val="006699">
                <a:alpha val="39999"/>
              </a:srgbClr>
            </a:fgClr>
            <a:bgClr>
              <a:schemeClr val="bg1">
                <a:alpha val="39999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00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>
              <a:solidFill>
                <a:srgbClr val="000000"/>
              </a:solidFill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3306741"/>
              </p:ext>
            </p:extLst>
          </p:nvPr>
        </p:nvGraphicFramePr>
        <p:xfrm>
          <a:off x="107504" y="1751013"/>
          <a:ext cx="8928992" cy="4689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0" y="260350"/>
            <a:ext cx="71643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Aft>
                <a:spcPct val="20000"/>
              </a:spcAft>
              <a:buFontTx/>
              <a:buNone/>
            </a:pPr>
            <a:r>
              <a:rPr lang="es-ES_tradnl" altLang="es-ES">
                <a:solidFill>
                  <a:srgbClr val="FFFFFF"/>
                </a:solidFill>
                <a:latin typeface="Century Gothic" pitchFamily="34" charset="0"/>
              </a:rPr>
              <a:t>Consumo de tabaco</a:t>
            </a:r>
            <a:endParaRPr lang="es-ES" altLang="es-ES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250825" y="1844675"/>
            <a:ext cx="1800225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6699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6699"/>
              </a:buClr>
              <a:buFont typeface="Wingdings" pitchFamily="2" charset="2"/>
              <a:buChar char="è"/>
            </a:pPr>
            <a:r>
              <a:rPr lang="es-ES" altLang="es-ES" sz="1400" b="1">
                <a:solidFill>
                  <a:srgbClr val="333333"/>
                </a:solidFill>
                <a:latin typeface="Century Gothic" pitchFamily="34" charset="0"/>
              </a:rPr>
              <a:t>Tendencia estable</a:t>
            </a:r>
            <a:r>
              <a:rPr lang="es-ES" altLang="es-ES" sz="1400">
                <a:solidFill>
                  <a:srgbClr val="333333"/>
                </a:solidFill>
                <a:latin typeface="Century Gothic" pitchFamily="34" charset="0"/>
              </a:rPr>
              <a:t> de la </a:t>
            </a:r>
            <a:r>
              <a:rPr lang="es-ES" altLang="es-ES" sz="1400" b="1">
                <a:solidFill>
                  <a:srgbClr val="333333"/>
                </a:solidFill>
                <a:latin typeface="Century Gothic" pitchFamily="34" charset="0"/>
              </a:rPr>
              <a:t>prevalencia de consumo </a:t>
            </a:r>
            <a:r>
              <a:rPr lang="es-ES" altLang="es-ES" sz="1400" b="1" u="sng">
                <a:solidFill>
                  <a:srgbClr val="333333"/>
                </a:solidFill>
                <a:latin typeface="Century Gothic" pitchFamily="34" charset="0"/>
              </a:rPr>
              <a:t>diario</a:t>
            </a:r>
            <a:r>
              <a:rPr lang="es-ES" altLang="es-ES" sz="1400" b="1">
                <a:solidFill>
                  <a:srgbClr val="333333"/>
                </a:solidFill>
                <a:latin typeface="Century Gothic" pitchFamily="34" charset="0"/>
              </a:rPr>
              <a:t> </a:t>
            </a:r>
            <a:r>
              <a:rPr lang="es-ES" altLang="es-ES" sz="1400">
                <a:solidFill>
                  <a:srgbClr val="333333"/>
                </a:solidFill>
                <a:latin typeface="Century Gothic" pitchFamily="34" charset="0"/>
              </a:rPr>
              <a:t>de </a:t>
            </a:r>
            <a:r>
              <a:rPr lang="es-ES" altLang="es-ES" sz="1400" b="1">
                <a:solidFill>
                  <a:srgbClr val="333333"/>
                </a:solidFill>
                <a:latin typeface="Century Gothic" pitchFamily="34" charset="0"/>
              </a:rPr>
              <a:t>tabaco</a:t>
            </a:r>
            <a:r>
              <a:rPr lang="es-ES" altLang="es-ES" sz="1400">
                <a:solidFill>
                  <a:srgbClr val="333333"/>
                </a:solidFill>
                <a:latin typeface="Century Gothic" pitchFamily="34" charset="0"/>
              </a:rPr>
              <a:t> en todos los rangos de edad y en ambos sexos.</a:t>
            </a:r>
          </a:p>
        </p:txBody>
      </p:sp>
      <p:sp>
        <p:nvSpPr>
          <p:cNvPr id="11271" name="Text Box 15"/>
          <p:cNvSpPr txBox="1">
            <a:spLocks noChangeArrowheads="1"/>
          </p:cNvSpPr>
          <p:nvPr/>
        </p:nvSpPr>
        <p:spPr bwMode="auto">
          <a:xfrm>
            <a:off x="3924300" y="1125538"/>
            <a:ext cx="2879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99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10000"/>
              </a:spcBef>
              <a:spcAft>
                <a:spcPct val="0"/>
              </a:spcAft>
              <a:buFontTx/>
              <a:buNone/>
            </a:pPr>
            <a:r>
              <a:rPr lang="es-ES" altLang="es-ES" sz="1400" b="1" u="sng" dirty="0" smtClean="0">
                <a:solidFill>
                  <a:srgbClr val="333333"/>
                </a:solidFill>
                <a:latin typeface="Century Gothic" pitchFamily="34" charset="0"/>
              </a:rPr>
              <a:t>Ley </a:t>
            </a:r>
            <a:r>
              <a:rPr lang="es-ES" altLang="es-ES" sz="1400" b="1" u="sng" dirty="0">
                <a:solidFill>
                  <a:srgbClr val="333333"/>
                </a:solidFill>
                <a:latin typeface="Century Gothic" pitchFamily="34" charset="0"/>
              </a:rPr>
              <a:t>28/2005</a:t>
            </a:r>
          </a:p>
        </p:txBody>
      </p:sp>
      <p:sp>
        <p:nvSpPr>
          <p:cNvPr id="11272" name="Line 17"/>
          <p:cNvSpPr>
            <a:spLocks noChangeShapeType="1"/>
          </p:cNvSpPr>
          <p:nvPr/>
        </p:nvSpPr>
        <p:spPr bwMode="auto">
          <a:xfrm flipV="1">
            <a:off x="5292725" y="1484313"/>
            <a:ext cx="0" cy="576262"/>
          </a:xfrm>
          <a:prstGeom prst="line">
            <a:avLst/>
          </a:prstGeom>
          <a:noFill/>
          <a:ln w="38100">
            <a:solidFill>
              <a:srgbClr val="006699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4000">
              <a:solidFill>
                <a:srgbClr val="000000"/>
              </a:solidFill>
            </a:endParaRPr>
          </a:p>
        </p:txBody>
      </p:sp>
      <p:sp>
        <p:nvSpPr>
          <p:cNvPr id="11273" name="Text Box 15"/>
          <p:cNvSpPr txBox="1">
            <a:spLocks noChangeArrowheads="1"/>
          </p:cNvSpPr>
          <p:nvPr/>
        </p:nvSpPr>
        <p:spPr bwMode="auto">
          <a:xfrm>
            <a:off x="5435600" y="1412875"/>
            <a:ext cx="2879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99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10000"/>
              </a:spcBef>
              <a:spcAft>
                <a:spcPct val="0"/>
              </a:spcAft>
              <a:buFontTx/>
              <a:buNone/>
            </a:pPr>
            <a:r>
              <a:rPr lang="es-ES" altLang="es-ES" sz="1400" b="1" u="sng" dirty="0" smtClean="0">
                <a:solidFill>
                  <a:srgbClr val="333333"/>
                </a:solidFill>
                <a:latin typeface="Century Gothic" pitchFamily="34" charset="0"/>
              </a:rPr>
              <a:t>Ley </a:t>
            </a:r>
            <a:r>
              <a:rPr lang="es-ES" altLang="es-ES" sz="1400" b="1" u="sng" dirty="0">
                <a:solidFill>
                  <a:srgbClr val="333333"/>
                </a:solidFill>
                <a:latin typeface="Century Gothic" pitchFamily="34" charset="0"/>
              </a:rPr>
              <a:t>42/2010</a:t>
            </a:r>
          </a:p>
        </p:txBody>
      </p:sp>
      <p:sp>
        <p:nvSpPr>
          <p:cNvPr id="11274" name="Line 17"/>
          <p:cNvSpPr>
            <a:spLocks noChangeShapeType="1"/>
          </p:cNvSpPr>
          <p:nvPr/>
        </p:nvSpPr>
        <p:spPr bwMode="auto">
          <a:xfrm flipV="1">
            <a:off x="6732588" y="1700213"/>
            <a:ext cx="0" cy="287337"/>
          </a:xfrm>
          <a:prstGeom prst="line">
            <a:avLst/>
          </a:prstGeom>
          <a:noFill/>
          <a:ln w="38100">
            <a:solidFill>
              <a:srgbClr val="006699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4000">
              <a:solidFill>
                <a:srgbClr val="000000"/>
              </a:solidFill>
            </a:endParaRPr>
          </a:p>
        </p:txBody>
      </p:sp>
      <p:pic>
        <p:nvPicPr>
          <p:cNvPr id="11275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862012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52"/>
          <p:cNvSpPr>
            <a:spLocks noChangeArrowheads="1"/>
          </p:cNvSpPr>
          <p:nvPr/>
        </p:nvSpPr>
        <p:spPr bwMode="auto">
          <a:xfrm>
            <a:off x="0" y="6643688"/>
            <a:ext cx="219002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ES" sz="800" dirty="0" smtClean="0">
                <a:solidFill>
                  <a:srgbClr val="333333"/>
                </a:solidFill>
                <a:latin typeface="Century Gothic" pitchFamily="34" charset="0"/>
              </a:rPr>
              <a:t>EDADES 2013/2014. USID. DGPNSD. MSSSI</a:t>
            </a:r>
            <a:endParaRPr lang="es-ES" altLang="es-ES" sz="800" dirty="0">
              <a:solidFill>
                <a:srgbClr val="333333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6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0" y="260350"/>
            <a:ext cx="71643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Aft>
                <a:spcPct val="20000"/>
              </a:spcAft>
              <a:buFontTx/>
              <a:buNone/>
            </a:pPr>
            <a:r>
              <a:rPr lang="es-ES_tradnl" altLang="es-ES" dirty="0">
                <a:solidFill>
                  <a:srgbClr val="FFFFFF"/>
                </a:solidFill>
                <a:latin typeface="Century Gothic" pitchFamily="34" charset="0"/>
              </a:rPr>
              <a:t>Consumo de bebidas </a:t>
            </a:r>
            <a:r>
              <a:rPr lang="es-ES_tradnl" altLang="es-ES" dirty="0" smtClean="0">
                <a:solidFill>
                  <a:srgbClr val="FFFFFF"/>
                </a:solidFill>
                <a:latin typeface="Century Gothic" pitchFamily="34" charset="0"/>
              </a:rPr>
              <a:t>alcohólicas</a:t>
            </a:r>
            <a:endParaRPr lang="es-ES" altLang="es-ES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12291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60350"/>
            <a:ext cx="158432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0315872"/>
              </p:ext>
            </p:extLst>
          </p:nvPr>
        </p:nvGraphicFramePr>
        <p:xfrm>
          <a:off x="446088" y="1392238"/>
          <a:ext cx="8645111" cy="4773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250825" y="1628775"/>
            <a:ext cx="1944688" cy="216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99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6699"/>
              </a:buClr>
              <a:buFont typeface="Wingdings" pitchFamily="2" charset="2"/>
              <a:buChar char="è"/>
            </a:pPr>
            <a:r>
              <a:rPr lang="es-ES" altLang="es-ES" sz="1400" dirty="0">
                <a:solidFill>
                  <a:srgbClr val="333333"/>
                </a:solidFill>
                <a:latin typeface="Century Gothic" pitchFamily="34" charset="0"/>
              </a:rPr>
              <a:t>Las </a:t>
            </a:r>
            <a:r>
              <a:rPr lang="es-ES" altLang="es-ES" sz="1400" b="1" dirty="0">
                <a:solidFill>
                  <a:srgbClr val="333333"/>
                </a:solidFill>
                <a:latin typeface="Century Gothic" pitchFamily="34" charset="0"/>
              </a:rPr>
              <a:t>tendencias de consumos</a:t>
            </a:r>
            <a:r>
              <a:rPr lang="es-ES" altLang="es-ES" sz="1400" dirty="0">
                <a:solidFill>
                  <a:srgbClr val="333333"/>
                </a:solidFill>
                <a:latin typeface="Century Gothic" pitchFamily="34" charset="0"/>
              </a:rPr>
              <a:t> de </a:t>
            </a:r>
            <a:r>
              <a:rPr lang="es-ES" altLang="es-ES" sz="1400" b="1" dirty="0">
                <a:solidFill>
                  <a:srgbClr val="333333"/>
                </a:solidFill>
                <a:latin typeface="Century Gothic" pitchFamily="34" charset="0"/>
              </a:rPr>
              <a:t>bebidas alcohólicas</a:t>
            </a:r>
            <a:r>
              <a:rPr lang="es-ES" altLang="es-ES" sz="1400" dirty="0">
                <a:solidFill>
                  <a:srgbClr val="333333"/>
                </a:solidFill>
                <a:latin typeface="Century Gothic" pitchFamily="34" charset="0"/>
              </a:rPr>
              <a:t> </a:t>
            </a:r>
            <a:r>
              <a:rPr lang="es-ES" altLang="es-ES" sz="1400" dirty="0" smtClean="0">
                <a:solidFill>
                  <a:srgbClr val="333333"/>
                </a:solidFill>
                <a:latin typeface="Century Gothic" pitchFamily="34" charset="0"/>
              </a:rPr>
              <a:t>en </a:t>
            </a:r>
            <a:r>
              <a:rPr lang="es-ES" altLang="es-ES" sz="1400" dirty="0">
                <a:solidFill>
                  <a:srgbClr val="333333"/>
                </a:solidFill>
                <a:latin typeface="Century Gothic" pitchFamily="34" charset="0"/>
              </a:rPr>
              <a:t>los últimos 10 </a:t>
            </a:r>
            <a:r>
              <a:rPr lang="es-ES" altLang="es-ES" sz="1400" dirty="0" smtClean="0">
                <a:solidFill>
                  <a:srgbClr val="333333"/>
                </a:solidFill>
                <a:latin typeface="Century Gothic" pitchFamily="34" charset="0"/>
              </a:rPr>
              <a:t>años </a:t>
            </a:r>
            <a:r>
              <a:rPr lang="es-ES" altLang="es-ES" sz="1400" dirty="0">
                <a:solidFill>
                  <a:srgbClr val="333333"/>
                </a:solidFill>
                <a:latin typeface="Century Gothic" pitchFamily="34" charset="0"/>
              </a:rPr>
              <a:t>se encuentran </a:t>
            </a:r>
            <a:r>
              <a:rPr lang="es-ES" altLang="es-ES" sz="1400" b="1" dirty="0" smtClean="0">
                <a:solidFill>
                  <a:srgbClr val="333333"/>
                </a:solidFill>
                <a:latin typeface="Century Gothic" pitchFamily="34" charset="0"/>
              </a:rPr>
              <a:t>estabilizadas </a:t>
            </a:r>
            <a:r>
              <a:rPr lang="es-ES" altLang="es-ES" sz="1400" dirty="0" smtClean="0">
                <a:solidFill>
                  <a:srgbClr val="333333"/>
                </a:solidFill>
                <a:latin typeface="Century Gothic" pitchFamily="34" charset="0"/>
              </a:rPr>
              <a:t>pero en </a:t>
            </a:r>
            <a:r>
              <a:rPr lang="es-ES" altLang="es-ES" sz="1400" b="1" dirty="0" smtClean="0">
                <a:solidFill>
                  <a:srgbClr val="333333"/>
                </a:solidFill>
                <a:latin typeface="Century Gothic" pitchFamily="34" charset="0"/>
              </a:rPr>
              <a:t>niveles elevados.</a:t>
            </a:r>
            <a:endParaRPr lang="es-ES" altLang="es-ES" sz="1400" b="1" dirty="0">
              <a:solidFill>
                <a:srgbClr val="333333"/>
              </a:solidFill>
              <a:latin typeface="Century Gothic" pitchFamily="34" charset="0"/>
            </a:endParaRPr>
          </a:p>
        </p:txBody>
      </p:sp>
      <p:sp>
        <p:nvSpPr>
          <p:cNvPr id="6" name="Rectangle 52"/>
          <p:cNvSpPr>
            <a:spLocks noChangeArrowheads="1"/>
          </p:cNvSpPr>
          <p:nvPr/>
        </p:nvSpPr>
        <p:spPr bwMode="auto">
          <a:xfrm>
            <a:off x="0" y="6643688"/>
            <a:ext cx="219002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ES" sz="800" dirty="0" smtClean="0">
                <a:solidFill>
                  <a:srgbClr val="333333"/>
                </a:solidFill>
                <a:latin typeface="Century Gothic" pitchFamily="34" charset="0"/>
              </a:rPr>
              <a:t>EDADES 2013/2014. USID. DGPNSD. MSSSI</a:t>
            </a:r>
            <a:endParaRPr lang="es-ES" altLang="es-ES" sz="800" dirty="0">
              <a:solidFill>
                <a:srgbClr val="333333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79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0" y="260350"/>
            <a:ext cx="71643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Aft>
                <a:spcPct val="20000"/>
              </a:spcAft>
              <a:buFontTx/>
              <a:buNone/>
            </a:pPr>
            <a:r>
              <a:rPr lang="es-ES_tradnl" altLang="es-ES">
                <a:solidFill>
                  <a:srgbClr val="FFFFFF"/>
                </a:solidFill>
                <a:latin typeface="Century Gothic" pitchFamily="34" charset="0"/>
              </a:rPr>
              <a:t>Consumo de bebidas alcohólicas</a:t>
            </a:r>
            <a:endParaRPr lang="es-ES" altLang="es-ES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60350"/>
            <a:ext cx="158432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3054427"/>
              </p:ext>
            </p:extLst>
          </p:nvPr>
        </p:nvGraphicFramePr>
        <p:xfrm>
          <a:off x="50800" y="3695700"/>
          <a:ext cx="4324350" cy="273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Object 11"/>
          <p:cNvGraphicFramePr>
            <a:graphicFrameLocks noChangeAspect="1"/>
          </p:cNvGraphicFramePr>
          <p:nvPr/>
        </p:nvGraphicFramePr>
        <p:xfrm>
          <a:off x="4318000" y="3403600"/>
          <a:ext cx="4775200" cy="2998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318" name="Text Box 12"/>
          <p:cNvSpPr txBox="1">
            <a:spLocks noChangeArrowheads="1"/>
          </p:cNvSpPr>
          <p:nvPr/>
        </p:nvSpPr>
        <p:spPr bwMode="auto">
          <a:xfrm>
            <a:off x="6011863" y="3860800"/>
            <a:ext cx="180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ES" sz="1200" b="1">
                <a:solidFill>
                  <a:srgbClr val="000000"/>
                </a:solidFill>
                <a:latin typeface="Century Gothic" pitchFamily="34" charset="0"/>
              </a:rPr>
              <a:t>Binge drinking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ES" sz="1200">
                <a:solidFill>
                  <a:srgbClr val="000000"/>
                </a:solidFill>
                <a:latin typeface="Century Gothic" pitchFamily="34" charset="0"/>
              </a:rPr>
              <a:t>Últimos 30 días</a:t>
            </a:r>
          </a:p>
        </p:txBody>
      </p:sp>
      <p:sp>
        <p:nvSpPr>
          <p:cNvPr id="13319" name="Rectangle 9"/>
          <p:cNvSpPr>
            <a:spLocks noChangeArrowheads="1"/>
          </p:cNvSpPr>
          <p:nvPr/>
        </p:nvSpPr>
        <p:spPr bwMode="auto">
          <a:xfrm>
            <a:off x="5076030" y="1125538"/>
            <a:ext cx="3960465" cy="2332946"/>
          </a:xfrm>
          <a:prstGeom prst="rect">
            <a:avLst/>
          </a:prstGeom>
          <a:noFill/>
          <a:ln w="38100">
            <a:solidFill>
              <a:srgbClr val="00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60000"/>
              </a:spcBef>
              <a:spcAft>
                <a:spcPct val="0"/>
              </a:spcAft>
              <a:buClr>
                <a:srgbClr val="006699"/>
              </a:buClr>
              <a:buFont typeface="Wingdings" pitchFamily="2" charset="2"/>
              <a:buChar char="è"/>
            </a:pPr>
            <a:r>
              <a:rPr lang="es-ES" altLang="es-ES" sz="1300" dirty="0">
                <a:solidFill>
                  <a:srgbClr val="4D4D4D"/>
                </a:solidFill>
                <a:latin typeface="Century Gothic" pitchFamily="34" charset="0"/>
              </a:rPr>
              <a:t>La prevalencia de </a:t>
            </a:r>
            <a:r>
              <a:rPr lang="es-ES" altLang="es-ES" sz="1300" b="1" u="sng" dirty="0" smtClean="0">
                <a:solidFill>
                  <a:srgbClr val="4D4D4D"/>
                </a:solidFill>
                <a:latin typeface="Century Gothic" pitchFamily="34" charset="0"/>
              </a:rPr>
              <a:t>borracheras </a:t>
            </a:r>
            <a:r>
              <a:rPr lang="es-ES" altLang="es-ES" sz="1300" dirty="0" smtClean="0">
                <a:solidFill>
                  <a:srgbClr val="4D4D4D"/>
                </a:solidFill>
                <a:latin typeface="Century Gothic" pitchFamily="34" charset="0"/>
              </a:rPr>
              <a:t>muestra una tendencia</a:t>
            </a:r>
            <a:r>
              <a:rPr lang="es-ES" altLang="es-ES" sz="1300" b="1" dirty="0" smtClean="0">
                <a:solidFill>
                  <a:srgbClr val="4D4D4D"/>
                </a:solidFill>
                <a:latin typeface="Century Gothic" pitchFamily="34" charset="0"/>
              </a:rPr>
              <a:t> estable</a:t>
            </a:r>
            <a:r>
              <a:rPr lang="es-ES" altLang="es-ES" sz="1300" dirty="0" smtClean="0">
                <a:solidFill>
                  <a:srgbClr val="4D4D4D"/>
                </a:solidFill>
                <a:latin typeface="Century Gothic" pitchFamily="34" charset="0"/>
              </a:rPr>
              <a:t>. </a:t>
            </a:r>
            <a:r>
              <a:rPr lang="es-ES" altLang="es-ES" sz="1300" b="1" dirty="0" smtClean="0">
                <a:solidFill>
                  <a:srgbClr val="4D4D4D"/>
                </a:solidFill>
                <a:latin typeface="Century Gothic" pitchFamily="34" charset="0"/>
              </a:rPr>
              <a:t>2 de cada 10</a:t>
            </a:r>
            <a:r>
              <a:rPr lang="es-ES" altLang="es-ES" sz="1300" dirty="0" smtClean="0">
                <a:solidFill>
                  <a:srgbClr val="4D4D4D"/>
                </a:solidFill>
                <a:latin typeface="Century Gothic" pitchFamily="34" charset="0"/>
              </a:rPr>
              <a:t> personas se han emborrachado en el último año.</a:t>
            </a:r>
            <a:endParaRPr lang="es-ES" altLang="es-ES" sz="1300" b="1" u="sng" dirty="0" smtClean="0">
              <a:solidFill>
                <a:srgbClr val="4D4D4D"/>
              </a:solidFill>
              <a:latin typeface="Century Gothic" pitchFamily="34" charset="0"/>
            </a:endParaRPr>
          </a:p>
          <a:p>
            <a:pPr algn="ctr" eaLnBrk="1" fontAlgn="base" hangingPunct="1">
              <a:spcBef>
                <a:spcPct val="60000"/>
              </a:spcBef>
              <a:spcAft>
                <a:spcPct val="0"/>
              </a:spcAft>
              <a:buClr>
                <a:srgbClr val="006699"/>
              </a:buClr>
              <a:buFont typeface="Wingdings" pitchFamily="2" charset="2"/>
              <a:buChar char="è"/>
            </a:pPr>
            <a:r>
              <a:rPr lang="es-ES" altLang="es-ES" sz="1300" dirty="0" smtClean="0">
                <a:solidFill>
                  <a:srgbClr val="4D4D4D"/>
                </a:solidFill>
                <a:latin typeface="Century Gothic" pitchFamily="34" charset="0"/>
              </a:rPr>
              <a:t>El </a:t>
            </a:r>
            <a:r>
              <a:rPr lang="es-ES" altLang="es-ES" sz="1300" b="1" dirty="0" smtClean="0">
                <a:solidFill>
                  <a:srgbClr val="4D4D4D"/>
                </a:solidFill>
                <a:latin typeface="Century Gothic" pitchFamily="34" charset="0"/>
              </a:rPr>
              <a:t>15,5% </a:t>
            </a:r>
            <a:r>
              <a:rPr lang="es-ES" altLang="es-ES" sz="1300" dirty="0" smtClean="0">
                <a:solidFill>
                  <a:srgbClr val="4D4D4D"/>
                </a:solidFill>
                <a:latin typeface="Century Gothic" pitchFamily="34" charset="0"/>
              </a:rPr>
              <a:t>de la población de 15 a 64 años ha consumido </a:t>
            </a:r>
            <a:r>
              <a:rPr lang="es-ES" altLang="es-ES" sz="1300" b="1" u="sng" dirty="0" smtClean="0">
                <a:solidFill>
                  <a:srgbClr val="4D4D4D"/>
                </a:solidFill>
                <a:latin typeface="Century Gothic" pitchFamily="34" charset="0"/>
              </a:rPr>
              <a:t>alcohol en atracón</a:t>
            </a:r>
            <a:r>
              <a:rPr lang="es-ES" altLang="es-ES" sz="1300" b="1" dirty="0" smtClean="0">
                <a:solidFill>
                  <a:srgbClr val="4D4D4D"/>
                </a:solidFill>
                <a:latin typeface="Century Gothic" pitchFamily="34" charset="0"/>
              </a:rPr>
              <a:t> </a:t>
            </a:r>
            <a:r>
              <a:rPr lang="es-ES" altLang="es-ES" sz="1300" dirty="0" smtClean="0">
                <a:solidFill>
                  <a:srgbClr val="4D4D4D"/>
                </a:solidFill>
                <a:latin typeface="Century Gothic" pitchFamily="34" charset="0"/>
              </a:rPr>
              <a:t>en el último mes. Las mayores prevalencias se encuentran en </a:t>
            </a:r>
            <a:r>
              <a:rPr lang="es-ES" altLang="es-ES" sz="1300" dirty="0">
                <a:solidFill>
                  <a:srgbClr val="4D4D4D"/>
                </a:solidFill>
                <a:latin typeface="Century Gothic" pitchFamily="34" charset="0"/>
              </a:rPr>
              <a:t>el grupo de los adultos jóvenes de </a:t>
            </a:r>
            <a:r>
              <a:rPr lang="es-ES" altLang="es-ES" sz="1300" b="1" dirty="0" smtClean="0">
                <a:solidFill>
                  <a:srgbClr val="4D4D4D"/>
                </a:solidFill>
                <a:latin typeface="Century Gothic" pitchFamily="34" charset="0"/>
              </a:rPr>
              <a:t>15 </a:t>
            </a:r>
            <a:r>
              <a:rPr lang="es-ES" altLang="es-ES" sz="1300" b="1" dirty="0">
                <a:solidFill>
                  <a:srgbClr val="4D4D4D"/>
                </a:solidFill>
                <a:latin typeface="Century Gothic" pitchFamily="34" charset="0"/>
              </a:rPr>
              <a:t>a </a:t>
            </a:r>
            <a:r>
              <a:rPr lang="es-ES" altLang="es-ES" sz="1300" b="1" dirty="0" smtClean="0">
                <a:solidFill>
                  <a:srgbClr val="4D4D4D"/>
                </a:solidFill>
                <a:latin typeface="Century Gothic" pitchFamily="34" charset="0"/>
              </a:rPr>
              <a:t>29 </a:t>
            </a:r>
            <a:r>
              <a:rPr lang="es-ES" altLang="es-ES" sz="1300" b="1" dirty="0">
                <a:solidFill>
                  <a:srgbClr val="4D4D4D"/>
                </a:solidFill>
                <a:latin typeface="Century Gothic" pitchFamily="34" charset="0"/>
              </a:rPr>
              <a:t>años</a:t>
            </a:r>
          </a:p>
          <a:p>
            <a:pPr algn="ctr" eaLnBrk="1" fontAlgn="base" hangingPunct="1">
              <a:spcBef>
                <a:spcPct val="60000"/>
              </a:spcBef>
              <a:spcAft>
                <a:spcPct val="0"/>
              </a:spcAft>
              <a:buClr>
                <a:srgbClr val="006699"/>
              </a:buClr>
              <a:buFont typeface="Wingdings" pitchFamily="2" charset="2"/>
              <a:buChar char="è"/>
            </a:pPr>
            <a:r>
              <a:rPr lang="es-ES" altLang="es-ES" sz="1300" dirty="0">
                <a:solidFill>
                  <a:srgbClr val="4D4D4D"/>
                </a:solidFill>
                <a:latin typeface="Century Gothic" pitchFamily="34" charset="0"/>
              </a:rPr>
              <a:t>El </a:t>
            </a:r>
            <a:r>
              <a:rPr lang="es-ES" altLang="es-ES" sz="1300" b="1" u="sng" dirty="0">
                <a:solidFill>
                  <a:srgbClr val="4D4D4D"/>
                </a:solidFill>
                <a:latin typeface="Century Gothic" pitchFamily="34" charset="0"/>
              </a:rPr>
              <a:t>botellón</a:t>
            </a:r>
            <a:r>
              <a:rPr lang="es-ES" altLang="es-ES" sz="1300" dirty="0">
                <a:solidFill>
                  <a:srgbClr val="4D4D4D"/>
                </a:solidFill>
                <a:latin typeface="Century Gothic" pitchFamily="34" charset="0"/>
              </a:rPr>
              <a:t> se concentra en el grupo de los adultos jóvenes de </a:t>
            </a:r>
            <a:r>
              <a:rPr lang="es-ES" altLang="es-ES" sz="1300" b="1" dirty="0">
                <a:solidFill>
                  <a:srgbClr val="4D4D4D"/>
                </a:solidFill>
                <a:latin typeface="Century Gothic" pitchFamily="34" charset="0"/>
              </a:rPr>
              <a:t>15 a 24 años</a:t>
            </a:r>
          </a:p>
        </p:txBody>
      </p:sp>
      <p:sp>
        <p:nvSpPr>
          <p:cNvPr id="13320" name="Rectangle 14"/>
          <p:cNvSpPr>
            <a:spLocks noChangeArrowheads="1"/>
          </p:cNvSpPr>
          <p:nvPr/>
        </p:nvSpPr>
        <p:spPr bwMode="auto">
          <a:xfrm>
            <a:off x="4787900" y="3644900"/>
            <a:ext cx="576263" cy="504825"/>
          </a:xfrm>
          <a:prstGeom prst="rect">
            <a:avLst/>
          </a:prstGeom>
          <a:noFill/>
          <a:ln w="38100">
            <a:solidFill>
              <a:srgbClr val="00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13321" name="Rectangle 15"/>
          <p:cNvSpPr>
            <a:spLocks noChangeArrowheads="1"/>
          </p:cNvSpPr>
          <p:nvPr/>
        </p:nvSpPr>
        <p:spPr bwMode="auto">
          <a:xfrm>
            <a:off x="6877050" y="4365625"/>
            <a:ext cx="576263" cy="504825"/>
          </a:xfrm>
          <a:prstGeom prst="rect">
            <a:avLst/>
          </a:prstGeom>
          <a:noFill/>
          <a:ln w="38100">
            <a:solidFill>
              <a:srgbClr val="00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13322" name="Rectangle 16"/>
          <p:cNvSpPr>
            <a:spLocks noChangeArrowheads="1"/>
          </p:cNvSpPr>
          <p:nvPr/>
        </p:nvSpPr>
        <p:spPr bwMode="auto">
          <a:xfrm>
            <a:off x="467544" y="3848184"/>
            <a:ext cx="1224136" cy="647700"/>
          </a:xfrm>
          <a:prstGeom prst="rect">
            <a:avLst/>
          </a:prstGeom>
          <a:noFill/>
          <a:ln w="38100">
            <a:solidFill>
              <a:srgbClr val="00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>
              <a:solidFill>
                <a:srgbClr val="000000"/>
              </a:solidFill>
            </a:endParaRPr>
          </a:p>
        </p:txBody>
      </p:sp>
      <p:graphicFrame>
        <p:nvGraphicFramePr>
          <p:cNvPr id="13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6695664"/>
              </p:ext>
            </p:extLst>
          </p:nvPr>
        </p:nvGraphicFramePr>
        <p:xfrm>
          <a:off x="107504" y="1052736"/>
          <a:ext cx="4824536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Rectangle 52"/>
          <p:cNvSpPr>
            <a:spLocks noChangeArrowheads="1"/>
          </p:cNvSpPr>
          <p:nvPr/>
        </p:nvSpPr>
        <p:spPr bwMode="auto">
          <a:xfrm>
            <a:off x="0" y="6643688"/>
            <a:ext cx="219002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ES" sz="800" dirty="0" smtClean="0">
                <a:solidFill>
                  <a:srgbClr val="333333"/>
                </a:solidFill>
                <a:latin typeface="Century Gothic" pitchFamily="34" charset="0"/>
              </a:rPr>
              <a:t>EDADES 2013/2014. USID. DGPNSD. MSSSI</a:t>
            </a:r>
            <a:endParaRPr lang="es-ES" altLang="es-ES" sz="800" dirty="0">
              <a:solidFill>
                <a:srgbClr val="333333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83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9761792"/>
              </p:ext>
            </p:extLst>
          </p:nvPr>
        </p:nvGraphicFramePr>
        <p:xfrm>
          <a:off x="210653" y="2372638"/>
          <a:ext cx="8472487" cy="396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179512" y="1052736"/>
            <a:ext cx="8785101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99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6699"/>
              </a:buClr>
              <a:buFont typeface="Wingdings" pitchFamily="2" charset="2"/>
              <a:buChar char="è"/>
            </a:pPr>
            <a:r>
              <a:rPr lang="es-ES" altLang="es-ES" sz="1400" dirty="0" smtClean="0">
                <a:solidFill>
                  <a:srgbClr val="333333"/>
                </a:solidFill>
                <a:latin typeface="Century Gothic" pitchFamily="34" charset="0"/>
              </a:rPr>
              <a:t> En la población de 15 a 64 años, utilizando AUDIT, tienen un consumo </a:t>
            </a:r>
            <a:r>
              <a:rPr lang="es-ES" altLang="es-ES" sz="1400" b="1" dirty="0" smtClean="0">
                <a:solidFill>
                  <a:srgbClr val="333333"/>
                </a:solidFill>
                <a:latin typeface="Century Gothic" pitchFamily="34" charset="0"/>
              </a:rPr>
              <a:t>problemático de alcohol el 4,9</a:t>
            </a:r>
            <a:r>
              <a:rPr lang="es-ES" altLang="es-ES" sz="1400" b="1" dirty="0" smtClean="0">
                <a:solidFill>
                  <a:srgbClr val="333333"/>
                </a:solidFill>
                <a:latin typeface="Century Gothic" pitchFamily="34" charset="0"/>
              </a:rPr>
              <a:t>% de encuestados</a:t>
            </a:r>
            <a:r>
              <a:rPr lang="es-ES" altLang="es-ES" sz="1400" dirty="0" smtClean="0">
                <a:solidFill>
                  <a:srgbClr val="333333"/>
                </a:solidFill>
                <a:latin typeface="Century Gothic" pitchFamily="34" charset="0"/>
              </a:rPr>
              <a:t>, </a:t>
            </a:r>
            <a:r>
              <a:rPr lang="es-ES" altLang="es-ES" sz="1400" dirty="0" smtClean="0">
                <a:solidFill>
                  <a:srgbClr val="333333"/>
                </a:solidFill>
                <a:latin typeface="Century Gothic" pitchFamily="34" charset="0"/>
              </a:rPr>
              <a:t>de </a:t>
            </a:r>
            <a:r>
              <a:rPr lang="es-ES" altLang="es-ES" sz="1400" dirty="0" smtClean="0">
                <a:solidFill>
                  <a:srgbClr val="333333"/>
                </a:solidFill>
                <a:latin typeface="Century Gothic" pitchFamily="34" charset="0"/>
              </a:rPr>
              <a:t>los </a:t>
            </a:r>
            <a:r>
              <a:rPr lang="es-ES" altLang="es-ES" sz="1400" dirty="0" smtClean="0">
                <a:solidFill>
                  <a:srgbClr val="333333"/>
                </a:solidFill>
                <a:latin typeface="Century Gothic" pitchFamily="34" charset="0"/>
              </a:rPr>
              <a:t>cuales presentan </a:t>
            </a:r>
            <a:r>
              <a:rPr lang="es-ES" altLang="es-ES" sz="1400" b="1" dirty="0" smtClean="0">
                <a:solidFill>
                  <a:srgbClr val="333333"/>
                </a:solidFill>
                <a:latin typeface="Century Gothic" pitchFamily="34" charset="0"/>
              </a:rPr>
              <a:t>consumo </a:t>
            </a:r>
            <a:r>
              <a:rPr lang="es-ES" altLang="es-ES" sz="1400" b="1" dirty="0">
                <a:solidFill>
                  <a:srgbClr val="333333"/>
                </a:solidFill>
                <a:latin typeface="Century Gothic" pitchFamily="34" charset="0"/>
              </a:rPr>
              <a:t>de </a:t>
            </a:r>
            <a:r>
              <a:rPr lang="es-ES" altLang="es-ES" sz="1400" b="1" dirty="0" smtClean="0">
                <a:solidFill>
                  <a:srgbClr val="333333"/>
                </a:solidFill>
                <a:latin typeface="Century Gothic" pitchFamily="34" charset="0"/>
              </a:rPr>
              <a:t>riesgo </a:t>
            </a:r>
            <a:r>
              <a:rPr lang="es-ES" altLang="es-ES" sz="1400" dirty="0" smtClean="0">
                <a:solidFill>
                  <a:srgbClr val="333333"/>
                </a:solidFill>
                <a:latin typeface="Century Gothic" pitchFamily="34" charset="0"/>
              </a:rPr>
              <a:t>el </a:t>
            </a:r>
            <a:r>
              <a:rPr lang="es-ES" altLang="es-ES" sz="1400" b="1" dirty="0" smtClean="0">
                <a:solidFill>
                  <a:srgbClr val="333333"/>
                </a:solidFill>
                <a:latin typeface="Century Gothic" pitchFamily="34" charset="0"/>
              </a:rPr>
              <a:t>4,5%</a:t>
            </a:r>
            <a:r>
              <a:rPr lang="es-ES" altLang="es-ES" sz="1400" dirty="0" smtClean="0">
                <a:solidFill>
                  <a:srgbClr val="333333"/>
                </a:solidFill>
                <a:latin typeface="Century Gothic" pitchFamily="34" charset="0"/>
              </a:rPr>
              <a:t> </a:t>
            </a:r>
            <a:r>
              <a:rPr lang="es-ES" altLang="es-ES" sz="1400" dirty="0">
                <a:solidFill>
                  <a:srgbClr val="333333"/>
                </a:solidFill>
                <a:latin typeface="Century Gothic" pitchFamily="34" charset="0"/>
              </a:rPr>
              <a:t>(1.600.000 personas, 1.300.000 hombres y 300.000 mujeres</a:t>
            </a:r>
            <a:r>
              <a:rPr lang="es-ES" altLang="es-ES" sz="1400" dirty="0" smtClean="0">
                <a:solidFill>
                  <a:srgbClr val="333333"/>
                </a:solidFill>
                <a:latin typeface="Century Gothic" pitchFamily="34" charset="0"/>
              </a:rPr>
              <a:t>) y presentan una </a:t>
            </a:r>
            <a:r>
              <a:rPr lang="es-ES" altLang="es-ES" sz="1400" dirty="0">
                <a:solidFill>
                  <a:srgbClr val="333333"/>
                </a:solidFill>
                <a:latin typeface="Century Gothic" pitchFamily="34" charset="0"/>
              </a:rPr>
              <a:t>posible </a:t>
            </a:r>
            <a:r>
              <a:rPr lang="es-ES" altLang="es-ES" sz="1400" b="1" dirty="0" smtClean="0">
                <a:solidFill>
                  <a:srgbClr val="333333"/>
                </a:solidFill>
                <a:latin typeface="Century Gothic" pitchFamily="34" charset="0"/>
              </a:rPr>
              <a:t>dependencia </a:t>
            </a:r>
            <a:r>
              <a:rPr lang="es-ES" altLang="es-ES" sz="1400" dirty="0" smtClean="0">
                <a:solidFill>
                  <a:srgbClr val="333333"/>
                </a:solidFill>
                <a:latin typeface="Century Gothic" pitchFamily="34" charset="0"/>
              </a:rPr>
              <a:t>el </a:t>
            </a:r>
            <a:r>
              <a:rPr lang="es-ES" altLang="es-ES" sz="1400" b="1" dirty="0">
                <a:solidFill>
                  <a:srgbClr val="333333"/>
                </a:solidFill>
                <a:latin typeface="Century Gothic" pitchFamily="34" charset="0"/>
              </a:rPr>
              <a:t>0,4%</a:t>
            </a:r>
            <a:r>
              <a:rPr lang="es-ES" altLang="es-ES" sz="1400" dirty="0">
                <a:solidFill>
                  <a:srgbClr val="333333"/>
                </a:solidFill>
                <a:latin typeface="Century Gothic" pitchFamily="34" charset="0"/>
              </a:rPr>
              <a:t> (</a:t>
            </a:r>
            <a:r>
              <a:rPr lang="es-ES" altLang="es-ES" sz="1400" dirty="0" smtClean="0">
                <a:solidFill>
                  <a:srgbClr val="333333"/>
                </a:solidFill>
                <a:latin typeface="Century Gothic" pitchFamily="34" charset="0"/>
              </a:rPr>
              <a:t>120.000). </a:t>
            </a:r>
            <a:endParaRPr lang="es-ES" altLang="es-ES" sz="1400" b="1" dirty="0">
              <a:solidFill>
                <a:srgbClr val="333333"/>
              </a:solidFill>
              <a:latin typeface="Century Gothic" pitchFamily="34" charset="0"/>
            </a:endParaRPr>
          </a:p>
        </p:txBody>
      </p:sp>
      <p:pic>
        <p:nvPicPr>
          <p:cNvPr id="1434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60350"/>
            <a:ext cx="158432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0" y="260350"/>
            <a:ext cx="71643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Aft>
                <a:spcPct val="20000"/>
              </a:spcAft>
              <a:buFontTx/>
              <a:buNone/>
            </a:pPr>
            <a:r>
              <a:rPr lang="es-ES_tradnl" altLang="es-ES">
                <a:solidFill>
                  <a:srgbClr val="FFFFFF"/>
                </a:solidFill>
                <a:latin typeface="Century Gothic" pitchFamily="34" charset="0"/>
              </a:rPr>
              <a:t>Consumo de bebidas alcohólicas</a:t>
            </a:r>
            <a:endParaRPr lang="es-ES" altLang="es-ES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14342" name="Rectangle 9"/>
          <p:cNvSpPr>
            <a:spLocks noChangeArrowheads="1"/>
          </p:cNvSpPr>
          <p:nvPr/>
        </p:nvSpPr>
        <p:spPr bwMode="auto">
          <a:xfrm>
            <a:off x="5566594" y="5212161"/>
            <a:ext cx="517574" cy="863600"/>
          </a:xfrm>
          <a:prstGeom prst="rect">
            <a:avLst/>
          </a:prstGeom>
          <a:noFill/>
          <a:ln w="38100">
            <a:solidFill>
              <a:srgbClr val="00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14343" name="Rectangle 10"/>
          <p:cNvSpPr>
            <a:spLocks noChangeArrowheads="1"/>
          </p:cNvSpPr>
          <p:nvPr/>
        </p:nvSpPr>
        <p:spPr bwMode="auto">
          <a:xfrm>
            <a:off x="755649" y="2564904"/>
            <a:ext cx="576263" cy="3527425"/>
          </a:xfrm>
          <a:prstGeom prst="rect">
            <a:avLst/>
          </a:prstGeom>
          <a:noFill/>
          <a:ln w="38100">
            <a:solidFill>
              <a:srgbClr val="00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>
              <a:solidFill>
                <a:srgbClr val="000000"/>
              </a:solidFill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597092"/>
              </p:ext>
            </p:extLst>
          </p:nvPr>
        </p:nvGraphicFramePr>
        <p:xfrm>
          <a:off x="5220072" y="2060848"/>
          <a:ext cx="3600400" cy="138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8757"/>
                <a:gridCol w="1113531"/>
                <a:gridCol w="10081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Century Gothic" panose="020B0502020202020204" pitchFamily="34" charset="0"/>
                        </a:rPr>
                        <a:t>AUDIT</a:t>
                      </a:r>
                      <a:endParaRPr lang="es-ES" sz="1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0066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Century Gothic" panose="020B0502020202020204" pitchFamily="34" charset="0"/>
                        </a:rPr>
                        <a:t>2009</a:t>
                      </a:r>
                    </a:p>
                    <a:p>
                      <a:pPr algn="ctr"/>
                      <a:r>
                        <a:rPr lang="es-ES" sz="900" dirty="0" smtClean="0"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s-ES" sz="900" dirty="0" err="1" smtClean="0">
                          <a:latin typeface="Century Gothic" panose="020B0502020202020204" pitchFamily="34" charset="0"/>
                        </a:rPr>
                        <a:t>pob</a:t>
                      </a:r>
                      <a:r>
                        <a:rPr lang="es-ES" sz="900" dirty="0" smtClean="0">
                          <a:latin typeface="Century Gothic" panose="020B0502020202020204" pitchFamily="34" charset="0"/>
                        </a:rPr>
                        <a:t>. general)</a:t>
                      </a:r>
                      <a:endParaRPr lang="es-ES" sz="9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0066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Century Gothic" panose="020B0502020202020204" pitchFamily="34" charset="0"/>
                        </a:rPr>
                        <a:t>2013/14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s-ES" sz="9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pob</a:t>
                      </a:r>
                      <a:r>
                        <a:rPr kumimoji="0" lang="es-ES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 general)</a:t>
                      </a:r>
                    </a:p>
                  </a:txBody>
                  <a:tcPr anchor="ctr">
                    <a:solidFill>
                      <a:srgbClr val="006699">
                        <a:alpha val="5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Century Gothic" panose="020B0502020202020204" pitchFamily="34" charset="0"/>
                        </a:rPr>
                        <a:t>Consumo de riesgo de alcohol</a:t>
                      </a:r>
                      <a:endParaRPr lang="es-ES" sz="10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00808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4,6</a:t>
                      </a:r>
                      <a:endParaRPr lang="es-E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00808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4,5</a:t>
                      </a:r>
                      <a:endParaRPr lang="es-E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008080">
                        <a:alpha val="25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Century Gothic" panose="020B0502020202020204" pitchFamily="34" charset="0"/>
                        </a:rPr>
                        <a:t>Posible</a:t>
                      </a:r>
                      <a:r>
                        <a:rPr lang="es-ES" sz="1000" baseline="0" dirty="0" smtClean="0">
                          <a:latin typeface="Century Gothic" panose="020B0502020202020204" pitchFamily="34" charset="0"/>
                        </a:rPr>
                        <a:t> dependencia de alcohol</a:t>
                      </a:r>
                      <a:endParaRPr lang="es-ES" sz="10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006699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0,2</a:t>
                      </a:r>
                      <a:endParaRPr lang="es-E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006699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0,4</a:t>
                      </a:r>
                      <a:endParaRPr lang="es-E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006699">
                        <a:alpha val="1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0" name="Rectangle 52"/>
          <p:cNvSpPr>
            <a:spLocks noChangeArrowheads="1"/>
          </p:cNvSpPr>
          <p:nvPr/>
        </p:nvSpPr>
        <p:spPr bwMode="auto">
          <a:xfrm>
            <a:off x="0" y="6643688"/>
            <a:ext cx="6534161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ES" sz="800" dirty="0" smtClean="0">
                <a:solidFill>
                  <a:srgbClr val="333333"/>
                </a:solidFill>
                <a:latin typeface="Century Gothic" pitchFamily="34" charset="0"/>
              </a:rPr>
              <a:t>(*) Para el cálculo del consumo de riesgo de alcohol en 2009 y 2011 se empleó la  cantidad de consumo de alcohol y no AUDIT</a:t>
            </a:r>
            <a:endParaRPr lang="es-ES" altLang="es-ES" sz="800" dirty="0">
              <a:solidFill>
                <a:srgbClr val="333333"/>
              </a:solidFill>
              <a:latin typeface="Century Gothic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394872" y="2257127"/>
            <a:ext cx="374441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200" b="1" dirty="0">
                <a:solidFill>
                  <a:srgbClr val="808080">
                    <a:lumMod val="50000"/>
                  </a:srgbClr>
                </a:solidFill>
                <a:latin typeface="Century Gothic" panose="020B0502020202020204" pitchFamily="34" charset="0"/>
              </a:rPr>
              <a:t>Consumo de riesgo de alcohol en la población que ha respondido AUDIT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000" dirty="0">
                <a:solidFill>
                  <a:srgbClr val="808080">
                    <a:lumMod val="50000"/>
                  </a:srgbClr>
                </a:solidFill>
                <a:latin typeface="Century Gothic" panose="020B0502020202020204" pitchFamily="34" charset="0"/>
              </a:rPr>
              <a:t>(consumo último año)</a:t>
            </a:r>
          </a:p>
        </p:txBody>
      </p:sp>
      <p:sp>
        <p:nvSpPr>
          <p:cNvPr id="11" name="Rectangle 52"/>
          <p:cNvSpPr>
            <a:spLocks noChangeArrowheads="1"/>
          </p:cNvSpPr>
          <p:nvPr/>
        </p:nvSpPr>
        <p:spPr bwMode="auto">
          <a:xfrm>
            <a:off x="0" y="6535966"/>
            <a:ext cx="219002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ES" sz="800" dirty="0" smtClean="0">
                <a:solidFill>
                  <a:srgbClr val="333333"/>
                </a:solidFill>
                <a:latin typeface="Century Gothic" pitchFamily="34" charset="0"/>
              </a:rPr>
              <a:t>EDADES 2013/2014. USID. DGPNSD. MSSSI</a:t>
            </a:r>
            <a:endParaRPr lang="es-ES" altLang="es-ES" sz="800" dirty="0">
              <a:solidFill>
                <a:srgbClr val="333333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61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PI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88913"/>
            <a:ext cx="936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0" y="260350"/>
            <a:ext cx="71643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Aft>
                <a:spcPct val="20000"/>
              </a:spcAft>
              <a:buFontTx/>
              <a:buNone/>
            </a:pPr>
            <a:r>
              <a:rPr lang="es-ES_tradnl" altLang="es-ES">
                <a:solidFill>
                  <a:srgbClr val="FFFFFF"/>
                </a:solidFill>
                <a:latin typeface="Century Gothic" pitchFamily="34" charset="0"/>
              </a:rPr>
              <a:t>Consumo de hipnosedantes</a:t>
            </a:r>
            <a:endParaRPr lang="es-ES" altLang="es-ES">
              <a:solidFill>
                <a:srgbClr val="FFFFFF"/>
              </a:solidFill>
              <a:latin typeface="Century Gothic" pitchFamily="34" charset="0"/>
            </a:endParaRPr>
          </a:p>
        </p:txBody>
      </p:sp>
      <p:graphicFrame>
        <p:nvGraphicFramePr>
          <p:cNvPr id="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8598778"/>
              </p:ext>
            </p:extLst>
          </p:nvPr>
        </p:nvGraphicFramePr>
        <p:xfrm>
          <a:off x="-108520" y="1906588"/>
          <a:ext cx="9201720" cy="452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365" name="Rectangle 9"/>
          <p:cNvSpPr>
            <a:spLocks noChangeArrowheads="1"/>
          </p:cNvSpPr>
          <p:nvPr/>
        </p:nvSpPr>
        <p:spPr bwMode="auto">
          <a:xfrm>
            <a:off x="0" y="981075"/>
            <a:ext cx="9144000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99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6699"/>
              </a:buClr>
              <a:buFont typeface="Wingdings" pitchFamily="2" charset="2"/>
              <a:buChar char="è"/>
            </a:pPr>
            <a:r>
              <a:rPr lang="es-ES" altLang="es-ES" sz="1400" dirty="0">
                <a:solidFill>
                  <a:srgbClr val="333333"/>
                </a:solidFill>
                <a:latin typeface="Century Gothic" pitchFamily="34" charset="0"/>
              </a:rPr>
              <a:t>Se observa una </a:t>
            </a:r>
            <a:r>
              <a:rPr lang="es-ES" altLang="es-ES" sz="1400" b="1" dirty="0">
                <a:solidFill>
                  <a:srgbClr val="333333"/>
                </a:solidFill>
                <a:latin typeface="Century Gothic" pitchFamily="34" charset="0"/>
              </a:rPr>
              <a:t>tendencia creciente</a:t>
            </a:r>
            <a:r>
              <a:rPr lang="es-ES" altLang="es-ES" sz="1400" dirty="0">
                <a:solidFill>
                  <a:srgbClr val="333333"/>
                </a:solidFill>
                <a:latin typeface="Century Gothic" pitchFamily="34" charset="0"/>
              </a:rPr>
              <a:t> desde </a:t>
            </a:r>
            <a:r>
              <a:rPr lang="es-ES" altLang="es-ES" sz="1400" dirty="0" smtClean="0">
                <a:solidFill>
                  <a:srgbClr val="333333"/>
                </a:solidFill>
                <a:latin typeface="Century Gothic" pitchFamily="34" charset="0"/>
              </a:rPr>
              <a:t>2005</a:t>
            </a:r>
            <a:endParaRPr lang="es-ES" altLang="es-ES" sz="1400" dirty="0">
              <a:solidFill>
                <a:srgbClr val="333333"/>
              </a:solidFill>
              <a:latin typeface="Century Gothic" pitchFamily="34" charset="0"/>
            </a:endParaRPr>
          </a:p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6699"/>
              </a:buClr>
              <a:buFont typeface="Wingdings" pitchFamily="2" charset="2"/>
              <a:buChar char="è"/>
            </a:pPr>
            <a:r>
              <a:rPr lang="es-ES" altLang="es-ES" sz="1400" dirty="0">
                <a:solidFill>
                  <a:srgbClr val="333333"/>
                </a:solidFill>
                <a:latin typeface="Century Gothic" pitchFamily="34" charset="0"/>
              </a:rPr>
              <a:t>El porcentaje de</a:t>
            </a:r>
            <a:r>
              <a:rPr lang="es-ES" altLang="es-ES" sz="1400" b="1" dirty="0">
                <a:solidFill>
                  <a:srgbClr val="333333"/>
                </a:solidFill>
                <a:latin typeface="Century Gothic" pitchFamily="34" charset="0"/>
              </a:rPr>
              <a:t> mujeres </a:t>
            </a:r>
            <a:r>
              <a:rPr lang="es-ES" altLang="es-ES" sz="1400" dirty="0">
                <a:solidFill>
                  <a:srgbClr val="333333"/>
                </a:solidFill>
                <a:latin typeface="Century Gothic" pitchFamily="34" charset="0"/>
              </a:rPr>
              <a:t>que </a:t>
            </a:r>
            <a:r>
              <a:rPr lang="es-ES" altLang="es-ES" sz="1400" dirty="0" smtClean="0">
                <a:solidFill>
                  <a:srgbClr val="333333"/>
                </a:solidFill>
                <a:latin typeface="Century Gothic" pitchFamily="34" charset="0"/>
              </a:rPr>
              <a:t>consume </a:t>
            </a:r>
            <a:r>
              <a:rPr lang="es-ES" altLang="es-ES" sz="1400" b="1" dirty="0">
                <a:solidFill>
                  <a:srgbClr val="333333"/>
                </a:solidFill>
                <a:latin typeface="Century Gothic" pitchFamily="34" charset="0"/>
              </a:rPr>
              <a:t>hipnosedantes </a:t>
            </a:r>
            <a:r>
              <a:rPr lang="es-ES" altLang="es-ES" sz="1400" dirty="0">
                <a:solidFill>
                  <a:srgbClr val="333333"/>
                </a:solidFill>
                <a:latin typeface="Century Gothic" pitchFamily="34" charset="0"/>
              </a:rPr>
              <a:t>en el último año</a:t>
            </a:r>
            <a:r>
              <a:rPr lang="es-ES" altLang="es-ES" sz="1400" b="1" dirty="0">
                <a:solidFill>
                  <a:srgbClr val="333333"/>
                </a:solidFill>
                <a:latin typeface="Century Gothic" pitchFamily="34" charset="0"/>
              </a:rPr>
              <a:t> duplica </a:t>
            </a:r>
            <a:r>
              <a:rPr lang="es-ES" altLang="es-ES" sz="1400" dirty="0">
                <a:solidFill>
                  <a:srgbClr val="333333"/>
                </a:solidFill>
                <a:latin typeface="Century Gothic" pitchFamily="34" charset="0"/>
              </a:rPr>
              <a:t>el porcentaje de</a:t>
            </a:r>
            <a:r>
              <a:rPr lang="es-ES" altLang="es-ES" sz="1400" b="1" dirty="0">
                <a:solidFill>
                  <a:srgbClr val="333333"/>
                </a:solidFill>
                <a:latin typeface="Century Gothic" pitchFamily="34" charset="0"/>
              </a:rPr>
              <a:t> hombres </a:t>
            </a:r>
            <a:r>
              <a:rPr lang="es-ES" altLang="es-ES" sz="1400" dirty="0">
                <a:solidFill>
                  <a:srgbClr val="333333"/>
                </a:solidFill>
                <a:latin typeface="Century Gothic" pitchFamily="34" charset="0"/>
              </a:rPr>
              <a:t>consumidores (16 % frente a 8,5 %).</a:t>
            </a:r>
            <a:r>
              <a:rPr lang="es-ES" altLang="es-ES" sz="1400" b="1" dirty="0">
                <a:solidFill>
                  <a:srgbClr val="333333"/>
                </a:solidFill>
                <a:latin typeface="Century Gothic" pitchFamily="34" charset="0"/>
              </a:rPr>
              <a:t> </a:t>
            </a:r>
            <a:r>
              <a:rPr lang="es-ES" altLang="es-ES" sz="1400" dirty="0">
                <a:solidFill>
                  <a:srgbClr val="333333"/>
                </a:solidFill>
                <a:latin typeface="Century Gothic" pitchFamily="34" charset="0"/>
              </a:rPr>
              <a:t>Las diferencias</a:t>
            </a:r>
            <a:r>
              <a:rPr lang="es-ES" altLang="es-ES" sz="1400" b="1" dirty="0">
                <a:solidFill>
                  <a:srgbClr val="333333"/>
                </a:solidFill>
                <a:latin typeface="Century Gothic" pitchFamily="34" charset="0"/>
              </a:rPr>
              <a:t> aumentan </a:t>
            </a:r>
            <a:r>
              <a:rPr lang="es-ES" altLang="es-ES" sz="1400" dirty="0">
                <a:solidFill>
                  <a:srgbClr val="333333"/>
                </a:solidFill>
                <a:latin typeface="Century Gothic" pitchFamily="34" charset="0"/>
              </a:rPr>
              <a:t>con la</a:t>
            </a:r>
            <a:r>
              <a:rPr lang="es-ES" altLang="es-ES" sz="1400" b="1" dirty="0">
                <a:solidFill>
                  <a:srgbClr val="333333"/>
                </a:solidFill>
                <a:latin typeface="Century Gothic" pitchFamily="34" charset="0"/>
              </a:rPr>
              <a:t> edad.</a:t>
            </a:r>
          </a:p>
        </p:txBody>
      </p:sp>
      <p:sp>
        <p:nvSpPr>
          <p:cNvPr id="6" name="Rectangle 52"/>
          <p:cNvSpPr>
            <a:spLocks noChangeArrowheads="1"/>
          </p:cNvSpPr>
          <p:nvPr/>
        </p:nvSpPr>
        <p:spPr bwMode="auto">
          <a:xfrm>
            <a:off x="0" y="6643688"/>
            <a:ext cx="219002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ES" sz="800" dirty="0" smtClean="0">
                <a:solidFill>
                  <a:srgbClr val="333333"/>
                </a:solidFill>
                <a:latin typeface="Century Gothic" pitchFamily="34" charset="0"/>
              </a:rPr>
              <a:t>EDADES 2013/2014. USID. DGPNSD. MSSSI</a:t>
            </a:r>
            <a:endParaRPr lang="es-ES" altLang="es-ES" sz="800" dirty="0">
              <a:solidFill>
                <a:srgbClr val="333333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77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88913"/>
            <a:ext cx="709612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0" y="260350"/>
            <a:ext cx="71643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Aft>
                <a:spcPct val="20000"/>
              </a:spcAft>
              <a:buFontTx/>
              <a:buNone/>
            </a:pPr>
            <a:r>
              <a:rPr lang="es-ES_tradnl" altLang="es-ES" dirty="0">
                <a:solidFill>
                  <a:srgbClr val="FFFFFF"/>
                </a:solidFill>
                <a:latin typeface="Century Gothic" pitchFamily="34" charset="0"/>
              </a:rPr>
              <a:t>Consumo de cannabis</a:t>
            </a:r>
            <a:endParaRPr lang="es-ES" altLang="es-ES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graphicFrame>
        <p:nvGraphicFramePr>
          <p:cNvPr id="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1312397"/>
              </p:ext>
            </p:extLst>
          </p:nvPr>
        </p:nvGraphicFramePr>
        <p:xfrm>
          <a:off x="84137" y="1839913"/>
          <a:ext cx="8975725" cy="4803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389" name="Rectangle 7"/>
          <p:cNvSpPr>
            <a:spLocks noChangeArrowheads="1"/>
          </p:cNvSpPr>
          <p:nvPr/>
        </p:nvSpPr>
        <p:spPr bwMode="auto">
          <a:xfrm>
            <a:off x="-468560" y="1004374"/>
            <a:ext cx="943304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82563" algn="ctr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6699"/>
              </a:buClr>
              <a:tabLst>
                <a:tab pos="182563" algn="l"/>
              </a:tabLst>
            </a:pPr>
            <a:r>
              <a:rPr lang="es-ES" altLang="es-ES" sz="1400" dirty="0" smtClean="0">
                <a:solidFill>
                  <a:srgbClr val="000000"/>
                </a:solidFill>
                <a:latin typeface="Century Gothic" pitchFamily="34" charset="0"/>
              </a:rPr>
              <a:t>     </a:t>
            </a:r>
            <a:r>
              <a:rPr lang="es-ES" altLang="es-ES" sz="1400" b="1" dirty="0">
                <a:solidFill>
                  <a:srgbClr val="0070C0"/>
                </a:solidFill>
                <a:latin typeface="Century Gothic" pitchFamily="34" charset="0"/>
                <a:sym typeface="Wingdings" panose="05000000000000000000" pitchFamily="2" charset="2"/>
              </a:rPr>
              <a:t> </a:t>
            </a:r>
            <a:r>
              <a:rPr lang="es-ES" altLang="es-ES" sz="1400" dirty="0" smtClean="0">
                <a:solidFill>
                  <a:srgbClr val="000000"/>
                </a:solidFill>
                <a:latin typeface="Century Gothic" pitchFamily="34" charset="0"/>
              </a:rPr>
              <a:t>Las </a:t>
            </a:r>
            <a:r>
              <a:rPr lang="es-ES" altLang="es-ES" sz="1400" dirty="0">
                <a:solidFill>
                  <a:srgbClr val="000000"/>
                </a:solidFill>
                <a:latin typeface="Century Gothic" pitchFamily="34" charset="0"/>
              </a:rPr>
              <a:t>prevalencias de consumo de </a:t>
            </a:r>
            <a:r>
              <a:rPr lang="es-ES" altLang="es-ES" sz="1400" b="1" dirty="0">
                <a:solidFill>
                  <a:srgbClr val="000000"/>
                </a:solidFill>
                <a:latin typeface="Century Gothic" pitchFamily="34" charset="0"/>
              </a:rPr>
              <a:t>cannabis </a:t>
            </a:r>
            <a:r>
              <a:rPr lang="es-ES" altLang="es-ES" sz="1400" dirty="0">
                <a:solidFill>
                  <a:srgbClr val="000000"/>
                </a:solidFill>
                <a:latin typeface="Century Gothic" pitchFamily="34" charset="0"/>
              </a:rPr>
              <a:t>muestran una</a:t>
            </a:r>
            <a:r>
              <a:rPr lang="es-ES" altLang="es-ES" sz="1400" b="1" dirty="0">
                <a:solidFill>
                  <a:srgbClr val="000000"/>
                </a:solidFill>
                <a:latin typeface="Century Gothic" pitchFamily="34" charset="0"/>
              </a:rPr>
              <a:t> tendencia </a:t>
            </a:r>
            <a:r>
              <a:rPr lang="es-ES" altLang="es-ES" sz="1400" b="1" dirty="0" smtClean="0">
                <a:solidFill>
                  <a:srgbClr val="000000"/>
                </a:solidFill>
                <a:latin typeface="Century Gothic" pitchFamily="34" charset="0"/>
              </a:rPr>
              <a:t>levemente descendente</a:t>
            </a:r>
          </a:p>
          <a:p>
            <a:pPr marL="182563" algn="ctr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6699"/>
              </a:buClr>
              <a:tabLst>
                <a:tab pos="182563" algn="l"/>
              </a:tabLst>
            </a:pPr>
            <a:r>
              <a:rPr lang="es-ES" altLang="es-ES" sz="1400" b="1" dirty="0">
                <a:solidFill>
                  <a:srgbClr val="0070C0"/>
                </a:solidFill>
                <a:latin typeface="Century Gothic" pitchFamily="34" charset="0"/>
                <a:sym typeface="Wingdings" panose="05000000000000000000" pitchFamily="2" charset="2"/>
              </a:rPr>
              <a:t> </a:t>
            </a:r>
            <a:r>
              <a:rPr lang="es-ES" altLang="es-ES" sz="1400" dirty="0" smtClean="0">
                <a:solidFill>
                  <a:srgbClr val="000000"/>
                </a:solidFill>
                <a:latin typeface="Century Gothic" pitchFamily="34" charset="0"/>
              </a:rPr>
              <a:t>Los </a:t>
            </a:r>
            <a:r>
              <a:rPr lang="es-ES" altLang="es-ES" sz="1400" b="1" dirty="0">
                <a:solidFill>
                  <a:srgbClr val="000000"/>
                </a:solidFill>
                <a:latin typeface="Century Gothic" pitchFamily="34" charset="0"/>
              </a:rPr>
              <a:t>hombres </a:t>
            </a:r>
            <a:r>
              <a:rPr lang="es-ES" altLang="es-ES" sz="1400" dirty="0">
                <a:solidFill>
                  <a:srgbClr val="000000"/>
                </a:solidFill>
                <a:latin typeface="Century Gothic" pitchFamily="34" charset="0"/>
              </a:rPr>
              <a:t>consumen en</a:t>
            </a:r>
            <a:r>
              <a:rPr lang="es-ES" altLang="es-ES" sz="1400" b="1" dirty="0">
                <a:solidFill>
                  <a:srgbClr val="000000"/>
                </a:solidFill>
                <a:latin typeface="Century Gothic" pitchFamily="34" charset="0"/>
              </a:rPr>
              <a:t> mayor proporción </a:t>
            </a:r>
            <a:r>
              <a:rPr lang="es-ES" altLang="es-ES" sz="1400" dirty="0">
                <a:solidFill>
                  <a:srgbClr val="000000"/>
                </a:solidFill>
                <a:latin typeface="Century Gothic" pitchFamily="34" charset="0"/>
              </a:rPr>
              <a:t>que las mujeres en todos los grupos de </a:t>
            </a:r>
            <a:r>
              <a:rPr lang="es-ES" altLang="es-ES" sz="1400" dirty="0" smtClean="0">
                <a:solidFill>
                  <a:srgbClr val="000000"/>
                </a:solidFill>
                <a:latin typeface="Century Gothic" pitchFamily="34" charset="0"/>
              </a:rPr>
              <a:t>edad</a:t>
            </a:r>
          </a:p>
          <a:p>
            <a:pPr marL="182563" algn="ctr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6699"/>
              </a:buClr>
              <a:tabLst>
                <a:tab pos="182563" algn="l"/>
              </a:tabLst>
            </a:pPr>
            <a:r>
              <a:rPr lang="es-ES" sz="1400" dirty="0" smtClean="0">
                <a:solidFill>
                  <a:srgbClr val="000000"/>
                </a:solidFill>
                <a:latin typeface="Century Gothic" pitchFamily="34" charset="0"/>
              </a:rPr>
              <a:t>            </a:t>
            </a:r>
          </a:p>
          <a:p>
            <a:pPr marL="182563" algn="ctr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6699"/>
              </a:buClr>
              <a:tabLst>
                <a:tab pos="182563" algn="l"/>
              </a:tabLst>
            </a:pPr>
            <a:r>
              <a:rPr lang="es-ES" sz="1400" b="1" dirty="0" smtClean="0">
                <a:solidFill>
                  <a:srgbClr val="000000"/>
                </a:solidFill>
                <a:latin typeface="Century Gothic" pitchFamily="34" charset="0"/>
              </a:rPr>
              <a:t>      El </a:t>
            </a:r>
            <a:r>
              <a:rPr lang="es-ES" sz="1400" b="1" dirty="0">
                <a:solidFill>
                  <a:srgbClr val="000000"/>
                </a:solidFill>
                <a:latin typeface="Century Gothic" pitchFamily="34" charset="0"/>
              </a:rPr>
              <a:t>número de personas </a:t>
            </a:r>
            <a:r>
              <a:rPr lang="es-ES" sz="1400" b="1" dirty="0" smtClean="0">
                <a:solidFill>
                  <a:srgbClr val="000000"/>
                </a:solidFill>
                <a:latin typeface="Century Gothic" pitchFamily="34" charset="0"/>
              </a:rPr>
              <a:t>(15-64 años) que </a:t>
            </a:r>
            <a:r>
              <a:rPr lang="es-ES" sz="1400" b="1" dirty="0">
                <a:solidFill>
                  <a:srgbClr val="000000"/>
                </a:solidFill>
                <a:latin typeface="Century Gothic" pitchFamily="34" charset="0"/>
              </a:rPr>
              <a:t>realizan un consumo </a:t>
            </a:r>
            <a:r>
              <a:rPr lang="es-ES" sz="1400" b="1" dirty="0" smtClean="0">
                <a:solidFill>
                  <a:srgbClr val="000000"/>
                </a:solidFill>
                <a:latin typeface="Century Gothic" pitchFamily="34" charset="0"/>
              </a:rPr>
              <a:t>problemático</a:t>
            </a:r>
            <a:r>
              <a:rPr lang="es-ES" sz="1400" b="1" dirty="0">
                <a:solidFill>
                  <a:srgbClr val="000000"/>
                </a:solidFill>
                <a:latin typeface="Century Gothic" pitchFamily="34" charset="0"/>
              </a:rPr>
              <a:t>*</a:t>
            </a:r>
            <a:r>
              <a:rPr lang="es-ES" sz="1400" b="1" dirty="0" smtClean="0">
                <a:solidFill>
                  <a:srgbClr val="000000"/>
                </a:solidFill>
                <a:latin typeface="Century Gothic" pitchFamily="34" charset="0"/>
              </a:rPr>
              <a:t> </a:t>
            </a:r>
            <a:r>
              <a:rPr lang="es-ES" sz="1400" b="1" dirty="0">
                <a:solidFill>
                  <a:srgbClr val="000000"/>
                </a:solidFill>
                <a:latin typeface="Century Gothic" pitchFamily="34" charset="0"/>
              </a:rPr>
              <a:t>de </a:t>
            </a:r>
            <a:r>
              <a:rPr lang="es-ES" sz="1400" b="1" dirty="0" smtClean="0">
                <a:solidFill>
                  <a:srgbClr val="000000"/>
                </a:solidFill>
                <a:latin typeface="Century Gothic" pitchFamily="34" charset="0"/>
              </a:rPr>
              <a:t>cannabis es 687.000</a:t>
            </a:r>
            <a:endParaRPr lang="es-ES" altLang="es-ES" sz="1400" b="1" dirty="0">
              <a:solidFill>
                <a:srgbClr val="000000"/>
              </a:solidFill>
              <a:latin typeface="Century Gothic" pitchFamily="34" charset="0"/>
            </a:endParaRPr>
          </a:p>
        </p:txBody>
      </p:sp>
      <p:graphicFrame>
        <p:nvGraphicFramePr>
          <p:cNvPr id="24638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907929"/>
              </p:ext>
            </p:extLst>
          </p:nvPr>
        </p:nvGraphicFramePr>
        <p:xfrm>
          <a:off x="251520" y="4293096"/>
          <a:ext cx="2808312" cy="956654"/>
        </p:xfrm>
        <a:graphic>
          <a:graphicData uri="http://schemas.openxmlformats.org/drawingml/2006/table">
            <a:tbl>
              <a:tblPr/>
              <a:tblGrid>
                <a:gridCol w="2016224"/>
                <a:gridCol w="792088"/>
              </a:tblGrid>
              <a:tr h="295621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Century Gothic" pitchFamily="34" charset="0"/>
                        </a:rPr>
                        <a:t>CONSUMO PROBLEMÁTICO DE CANNABIS</a:t>
                      </a: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233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CAST ≥ 4</a:t>
                      </a:r>
                      <a:endParaRPr kumimoji="0" lang="es-ES" altLang="es-E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2013/14</a:t>
                      </a:r>
                      <a:endParaRPr kumimoji="0" lang="es-ES" altLang="es-E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4171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Entre TODA la población de 15 a 64 años</a:t>
                      </a:r>
                      <a:r>
                        <a:rPr kumimoji="0" lang="es-ES" alt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.  </a:t>
                      </a: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2,2</a:t>
                      </a:r>
                      <a:endParaRPr kumimoji="0" lang="es-ES" alt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2023189942"/>
              </p:ext>
            </p:extLst>
          </p:nvPr>
        </p:nvGraphicFramePr>
        <p:xfrm>
          <a:off x="251520" y="2204864"/>
          <a:ext cx="2664296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ctangle 52"/>
          <p:cNvSpPr>
            <a:spLocks noChangeArrowheads="1"/>
          </p:cNvSpPr>
          <p:nvPr/>
        </p:nvSpPr>
        <p:spPr bwMode="auto">
          <a:xfrm>
            <a:off x="35133" y="6597932"/>
            <a:ext cx="219002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ES" sz="800" dirty="0" smtClean="0">
                <a:solidFill>
                  <a:srgbClr val="333333"/>
                </a:solidFill>
                <a:latin typeface="Century Gothic" pitchFamily="34" charset="0"/>
              </a:rPr>
              <a:t>EDADES 2013/2014. USID. DGPNSD. MSSSI</a:t>
            </a:r>
            <a:endParaRPr lang="es-ES" altLang="es-ES" sz="800" dirty="0">
              <a:solidFill>
                <a:srgbClr val="333333"/>
              </a:solidFill>
              <a:latin typeface="Century Gothic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784266" y="6588154"/>
            <a:ext cx="414248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900" dirty="0" smtClean="0">
                <a:solidFill>
                  <a:srgbClr val="000000"/>
                </a:solidFill>
                <a:latin typeface="Century Gothic" pitchFamily="34" charset="0"/>
              </a:rPr>
              <a:t>*Consumo problemático: CAST (Cannabis </a:t>
            </a:r>
            <a:r>
              <a:rPr lang="es-ES" sz="900" dirty="0">
                <a:solidFill>
                  <a:srgbClr val="000000"/>
                </a:solidFill>
                <a:latin typeface="Century Gothic" pitchFamily="34" charset="0"/>
              </a:rPr>
              <a:t>Abuse </a:t>
            </a:r>
            <a:r>
              <a:rPr lang="es-ES" sz="900" dirty="0" err="1">
                <a:solidFill>
                  <a:srgbClr val="000000"/>
                </a:solidFill>
                <a:latin typeface="Century Gothic" pitchFamily="34" charset="0"/>
              </a:rPr>
              <a:t>Screening</a:t>
            </a:r>
            <a:r>
              <a:rPr lang="es-ES" sz="900" dirty="0">
                <a:solidFill>
                  <a:srgbClr val="000000"/>
                </a:solidFill>
                <a:latin typeface="Century Gothic" pitchFamily="34" charset="0"/>
              </a:rPr>
              <a:t> </a:t>
            </a:r>
            <a:r>
              <a:rPr lang="es-ES" sz="900" dirty="0" smtClean="0">
                <a:solidFill>
                  <a:srgbClr val="000000"/>
                </a:solidFill>
                <a:latin typeface="Century Gothic" pitchFamily="34" charset="0"/>
              </a:rPr>
              <a:t>Test) ≥ 4</a:t>
            </a:r>
            <a:endParaRPr lang="es-ES" sz="900" dirty="0">
              <a:solidFill>
                <a:srgbClr val="00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16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260350"/>
            <a:ext cx="71643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Aft>
                <a:spcPct val="20000"/>
              </a:spcAft>
              <a:buFontTx/>
              <a:buNone/>
            </a:pPr>
            <a:r>
              <a:rPr lang="es-ES_tradnl" altLang="es-ES" dirty="0">
                <a:solidFill>
                  <a:srgbClr val="FFFFFF"/>
                </a:solidFill>
                <a:latin typeface="Century Gothic" pitchFamily="34" charset="0"/>
              </a:rPr>
              <a:t>Consumo </a:t>
            </a:r>
            <a:r>
              <a:rPr lang="es-ES_tradnl" altLang="es-ES" dirty="0" smtClean="0">
                <a:solidFill>
                  <a:srgbClr val="FFFFFF"/>
                </a:solidFill>
                <a:latin typeface="Century Gothic" pitchFamily="34" charset="0"/>
              </a:rPr>
              <a:t>de </a:t>
            </a:r>
            <a:r>
              <a:rPr lang="es-ES_tradnl" altLang="es-ES" dirty="0">
                <a:solidFill>
                  <a:srgbClr val="FFFFFF"/>
                </a:solidFill>
                <a:latin typeface="Century Gothic" pitchFamily="34" charset="0"/>
              </a:rPr>
              <a:t>cannabis</a:t>
            </a:r>
            <a:endParaRPr lang="es-ES" altLang="es-ES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7" name="Rectangle 52"/>
          <p:cNvSpPr>
            <a:spLocks noChangeArrowheads="1"/>
          </p:cNvSpPr>
          <p:nvPr/>
        </p:nvSpPr>
        <p:spPr bwMode="auto">
          <a:xfrm>
            <a:off x="35133" y="6597932"/>
            <a:ext cx="219002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ES" sz="800" dirty="0" smtClean="0">
                <a:solidFill>
                  <a:srgbClr val="333333"/>
                </a:solidFill>
                <a:latin typeface="Century Gothic" pitchFamily="34" charset="0"/>
              </a:rPr>
              <a:t>EDADES 2013/2014. USID. DGPNSD. MSSSI</a:t>
            </a:r>
            <a:endParaRPr lang="es-ES" altLang="es-ES" sz="800" dirty="0">
              <a:solidFill>
                <a:srgbClr val="333333"/>
              </a:solidFill>
              <a:latin typeface="Century Gothic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83568" y="2689086"/>
            <a:ext cx="3600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rgbClr val="000000"/>
                </a:solidFill>
                <a:latin typeface="Century Gothic" pitchFamily="34" charset="0"/>
              </a:rPr>
              <a:t>Porcentaje de consumidores de cannabis de </a:t>
            </a:r>
            <a:r>
              <a:rPr lang="es-ES" sz="1200" dirty="0" smtClean="0">
                <a:solidFill>
                  <a:srgbClr val="000000"/>
                </a:solidFill>
                <a:latin typeface="Century Gothic" pitchFamily="34" charset="0"/>
              </a:rPr>
              <a:t>riesgo* </a:t>
            </a:r>
            <a:r>
              <a:rPr lang="es-ES" sz="1200" b="1" dirty="0" smtClean="0">
                <a:solidFill>
                  <a:srgbClr val="000000"/>
                </a:solidFill>
                <a:latin typeface="Century Gothic" pitchFamily="34" charset="0"/>
              </a:rPr>
              <a:t>entre </a:t>
            </a:r>
            <a:r>
              <a:rPr lang="es-ES" sz="1200" b="1" dirty="0">
                <a:solidFill>
                  <a:srgbClr val="000000"/>
                </a:solidFill>
                <a:latin typeface="Century Gothic" pitchFamily="34" charset="0"/>
              </a:rPr>
              <a:t>la población general</a:t>
            </a:r>
            <a:r>
              <a:rPr lang="es-ES" sz="1200" dirty="0" smtClean="0">
                <a:solidFill>
                  <a:srgbClr val="000000"/>
                </a:solidFill>
                <a:latin typeface="Century Gothic" pitchFamily="34" charset="0"/>
              </a:rPr>
              <a:t>, por grupos de edad. España </a:t>
            </a:r>
            <a:r>
              <a:rPr lang="es-ES" sz="1200" dirty="0">
                <a:solidFill>
                  <a:srgbClr val="000000"/>
                </a:solidFill>
                <a:latin typeface="Century Gothic" pitchFamily="34" charset="0"/>
              </a:rPr>
              <a:t>2013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849840" y="6508833"/>
            <a:ext cx="414248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900" dirty="0" smtClean="0">
                <a:solidFill>
                  <a:srgbClr val="000000"/>
                </a:solidFill>
                <a:latin typeface="Century Gothic" pitchFamily="34" charset="0"/>
              </a:rPr>
              <a:t>*Consumo problemático: CAST (Cannabis </a:t>
            </a:r>
            <a:r>
              <a:rPr lang="es-ES" sz="900" dirty="0">
                <a:solidFill>
                  <a:srgbClr val="000000"/>
                </a:solidFill>
                <a:latin typeface="Century Gothic" pitchFamily="34" charset="0"/>
              </a:rPr>
              <a:t>Abuse </a:t>
            </a:r>
            <a:r>
              <a:rPr lang="es-ES" sz="900" dirty="0" err="1">
                <a:solidFill>
                  <a:srgbClr val="000000"/>
                </a:solidFill>
                <a:latin typeface="Century Gothic" pitchFamily="34" charset="0"/>
              </a:rPr>
              <a:t>Screening</a:t>
            </a:r>
            <a:r>
              <a:rPr lang="es-ES" sz="900" dirty="0">
                <a:solidFill>
                  <a:srgbClr val="000000"/>
                </a:solidFill>
                <a:latin typeface="Century Gothic" pitchFamily="34" charset="0"/>
              </a:rPr>
              <a:t> </a:t>
            </a:r>
            <a:r>
              <a:rPr lang="es-ES" sz="900" dirty="0" smtClean="0">
                <a:solidFill>
                  <a:srgbClr val="000000"/>
                </a:solidFill>
                <a:latin typeface="Century Gothic" pitchFamily="34" charset="0"/>
              </a:rPr>
              <a:t>Test) ≥ 4</a:t>
            </a:r>
            <a:endParaRPr lang="es-ES" sz="900" dirty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766596" y="2596754"/>
            <a:ext cx="417646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rgbClr val="000000"/>
                </a:solidFill>
                <a:latin typeface="Century Gothic" pitchFamily="34" charset="0"/>
              </a:rPr>
              <a:t>Porcentaje de consumidores de cannabis de </a:t>
            </a:r>
            <a:r>
              <a:rPr lang="es-ES" sz="1200" dirty="0" smtClean="0">
                <a:solidFill>
                  <a:srgbClr val="000000"/>
                </a:solidFill>
                <a:latin typeface="Century Gothic" pitchFamily="34" charset="0"/>
              </a:rPr>
              <a:t>riesgo* entre </a:t>
            </a:r>
            <a:r>
              <a:rPr lang="es-ES" sz="1200" dirty="0">
                <a:solidFill>
                  <a:srgbClr val="000000"/>
                </a:solidFill>
                <a:latin typeface="Century Gothic" pitchFamily="34" charset="0"/>
              </a:rPr>
              <a:t>la </a:t>
            </a:r>
            <a:r>
              <a:rPr lang="es-ES" sz="1200" b="1" dirty="0">
                <a:solidFill>
                  <a:srgbClr val="000000"/>
                </a:solidFill>
                <a:latin typeface="Century Gothic" pitchFamily="34" charset="0"/>
              </a:rPr>
              <a:t>entre los que han consumido cannabis en el último año </a:t>
            </a:r>
            <a:r>
              <a:rPr lang="es-ES" sz="1200" dirty="0" smtClean="0">
                <a:solidFill>
                  <a:srgbClr val="000000"/>
                </a:solidFill>
                <a:latin typeface="Century Gothic" pitchFamily="34" charset="0"/>
              </a:rPr>
              <a:t>(que </a:t>
            </a:r>
            <a:r>
              <a:rPr lang="es-ES" sz="1200" dirty="0">
                <a:solidFill>
                  <a:srgbClr val="000000"/>
                </a:solidFill>
                <a:latin typeface="Century Gothic" pitchFamily="34" charset="0"/>
              </a:rPr>
              <a:t>contestan </a:t>
            </a:r>
            <a:r>
              <a:rPr lang="es-ES" sz="1200" dirty="0" smtClean="0">
                <a:solidFill>
                  <a:srgbClr val="000000"/>
                </a:solidFill>
                <a:latin typeface="Century Gothic" pitchFamily="34" charset="0"/>
              </a:rPr>
              <a:t>escala CAST), por grupos de edad. </a:t>
            </a:r>
            <a:r>
              <a:rPr lang="es-ES" sz="1200" dirty="0">
                <a:solidFill>
                  <a:srgbClr val="000000"/>
                </a:solidFill>
                <a:latin typeface="Century Gothic" pitchFamily="34" charset="0"/>
              </a:rPr>
              <a:t>España 2013</a:t>
            </a:r>
          </a:p>
        </p:txBody>
      </p:sp>
      <p:graphicFrame>
        <p:nvGraphicFramePr>
          <p:cNvPr id="10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1240306"/>
              </p:ext>
            </p:extLst>
          </p:nvPr>
        </p:nvGraphicFramePr>
        <p:xfrm>
          <a:off x="315717" y="3278088"/>
          <a:ext cx="4443068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807348"/>
              </p:ext>
            </p:extLst>
          </p:nvPr>
        </p:nvGraphicFramePr>
        <p:xfrm>
          <a:off x="4790203" y="3494112"/>
          <a:ext cx="4152857" cy="2887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34377" y="1232466"/>
            <a:ext cx="8746133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99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6699"/>
              </a:buClr>
              <a:buFont typeface="Wingdings" pitchFamily="2" charset="2"/>
              <a:buChar char="è"/>
            </a:pPr>
            <a:r>
              <a:rPr lang="es-ES" altLang="es-ES" sz="1400" dirty="0" smtClean="0">
                <a:solidFill>
                  <a:srgbClr val="000000"/>
                </a:solidFill>
                <a:latin typeface="Century Gothic" pitchFamily="34" charset="0"/>
              </a:rPr>
              <a:t> Hacen consumo problemático de cannabis, el 2,2% de la población (15-64 años</a:t>
            </a:r>
            <a:r>
              <a:rPr lang="es-ES" altLang="es-ES" sz="1400" dirty="0" smtClean="0">
                <a:solidFill>
                  <a:srgbClr val="000000"/>
                </a:solidFill>
                <a:latin typeface="Century Gothic" pitchFamily="34" charset="0"/>
              </a:rPr>
              <a:t>), la proporción no es constante y disminuye con la edad</a:t>
            </a:r>
            <a:endParaRPr lang="es-ES" altLang="es-ES" sz="1400" dirty="0" smtClean="0">
              <a:solidFill>
                <a:srgbClr val="000000"/>
              </a:solidFill>
              <a:latin typeface="Century Gothic" pitchFamily="34" charset="0"/>
            </a:endParaRPr>
          </a:p>
          <a:p>
            <a:pPr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6699"/>
              </a:buClr>
              <a:buFont typeface="Wingdings" pitchFamily="2" charset="2"/>
              <a:buChar char="è"/>
            </a:pPr>
            <a:r>
              <a:rPr lang="es-ES" altLang="es-ES" sz="1400" b="1" dirty="0">
                <a:solidFill>
                  <a:srgbClr val="000000"/>
                </a:solidFill>
                <a:latin typeface="Century Gothic" pitchFamily="34" charset="0"/>
              </a:rPr>
              <a:t> </a:t>
            </a:r>
            <a:r>
              <a:rPr lang="es-ES" altLang="es-ES" sz="1400" dirty="0">
                <a:solidFill>
                  <a:srgbClr val="000000"/>
                </a:solidFill>
                <a:latin typeface="Century Gothic" pitchFamily="34" charset="0"/>
              </a:rPr>
              <a:t>el 25% de los que han consumido en el último </a:t>
            </a:r>
            <a:r>
              <a:rPr lang="es-ES" altLang="es-ES" sz="1400" dirty="0" smtClean="0">
                <a:solidFill>
                  <a:srgbClr val="000000"/>
                </a:solidFill>
                <a:latin typeface="Century Gothic" pitchFamily="34" charset="0"/>
              </a:rPr>
              <a:t>año presentan</a:t>
            </a:r>
            <a:r>
              <a:rPr lang="es-ES" altLang="es-ES" sz="1400" dirty="0" smtClean="0">
                <a:solidFill>
                  <a:srgbClr val="000000"/>
                </a:solidFill>
                <a:latin typeface="Century Gothic" pitchFamily="34" charset="0"/>
              </a:rPr>
              <a:t> </a:t>
            </a:r>
            <a:r>
              <a:rPr lang="es-ES" altLang="es-ES" sz="1400" dirty="0">
                <a:solidFill>
                  <a:srgbClr val="000000"/>
                </a:solidFill>
                <a:latin typeface="Century Gothic" pitchFamily="34" charset="0"/>
              </a:rPr>
              <a:t>consumo </a:t>
            </a:r>
            <a:r>
              <a:rPr lang="es-ES" altLang="es-ES" sz="1400" dirty="0" smtClean="0">
                <a:solidFill>
                  <a:srgbClr val="000000"/>
                </a:solidFill>
                <a:latin typeface="Century Gothic" pitchFamily="34" charset="0"/>
              </a:rPr>
              <a:t>problemático. Esta proporción </a:t>
            </a:r>
            <a:r>
              <a:rPr lang="es-ES" altLang="es-ES" sz="1400" dirty="0">
                <a:solidFill>
                  <a:srgbClr val="000000"/>
                </a:solidFill>
                <a:latin typeface="Century Gothic" pitchFamily="34" charset="0"/>
              </a:rPr>
              <a:t>es </a:t>
            </a:r>
            <a:r>
              <a:rPr lang="es-ES" altLang="es-ES" sz="1400" dirty="0" smtClean="0">
                <a:solidFill>
                  <a:srgbClr val="000000"/>
                </a:solidFill>
                <a:latin typeface="Century Gothic" pitchFamily="34" charset="0"/>
              </a:rPr>
              <a:t>constante en todos los grupos de edad. </a:t>
            </a:r>
            <a:endParaRPr lang="es-ES" altLang="es-ES" sz="1400" dirty="0" smtClean="0">
              <a:solidFill>
                <a:srgbClr val="000000"/>
              </a:solidFill>
              <a:latin typeface="Century Gothic" pitchFamily="34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88913"/>
            <a:ext cx="709612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043608" y="4437112"/>
            <a:ext cx="489528" cy="187220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"/>
          <p:cNvSpPr/>
          <p:nvPr/>
        </p:nvSpPr>
        <p:spPr>
          <a:xfrm>
            <a:off x="5580112" y="3717032"/>
            <a:ext cx="489528" cy="259228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475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2340124"/>
              </p:ext>
            </p:extLst>
          </p:nvPr>
        </p:nvGraphicFramePr>
        <p:xfrm>
          <a:off x="107504" y="1844824"/>
          <a:ext cx="972108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88913"/>
            <a:ext cx="1403350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0" y="260350"/>
            <a:ext cx="71643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Aft>
                <a:spcPct val="20000"/>
              </a:spcAft>
              <a:buFontTx/>
              <a:buNone/>
            </a:pPr>
            <a:r>
              <a:rPr lang="es-ES_tradnl" altLang="es-ES" dirty="0">
                <a:solidFill>
                  <a:srgbClr val="FFFFFF"/>
                </a:solidFill>
                <a:latin typeface="Century Gothic" pitchFamily="34" charset="0"/>
              </a:rPr>
              <a:t>Consumo de </a:t>
            </a:r>
            <a:r>
              <a:rPr lang="es-ES_tradnl" altLang="es-ES" dirty="0" smtClean="0">
                <a:solidFill>
                  <a:srgbClr val="FFFFFF"/>
                </a:solidFill>
                <a:latin typeface="Century Gothic" pitchFamily="34" charset="0"/>
              </a:rPr>
              <a:t>cocaína*</a:t>
            </a:r>
            <a:endParaRPr lang="es-ES" altLang="es-ES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graphicFrame>
        <p:nvGraphicFramePr>
          <p:cNvPr id="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0679396"/>
              </p:ext>
            </p:extLst>
          </p:nvPr>
        </p:nvGraphicFramePr>
        <p:xfrm>
          <a:off x="250876" y="2508072"/>
          <a:ext cx="2171701" cy="188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414" name="Rectangle 14"/>
          <p:cNvSpPr>
            <a:spLocks noChangeArrowheads="1"/>
          </p:cNvSpPr>
          <p:nvPr/>
        </p:nvSpPr>
        <p:spPr bwMode="auto">
          <a:xfrm>
            <a:off x="3348038" y="1199227"/>
            <a:ext cx="4751387" cy="5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99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6699"/>
              </a:buClr>
              <a:buFont typeface="Wingdings" pitchFamily="2" charset="2"/>
              <a:buChar char="è"/>
            </a:pPr>
            <a:r>
              <a:rPr lang="es-ES" altLang="es-ES" sz="1400" dirty="0" smtClean="0">
                <a:solidFill>
                  <a:srgbClr val="000000"/>
                </a:solidFill>
                <a:latin typeface="Century Gothic" pitchFamily="34" charset="0"/>
              </a:rPr>
              <a:t>Se mantiene </a:t>
            </a:r>
            <a:r>
              <a:rPr lang="es-ES" altLang="es-ES" sz="1400" b="1" dirty="0" smtClean="0">
                <a:solidFill>
                  <a:srgbClr val="000000"/>
                </a:solidFill>
                <a:latin typeface="Century Gothic" pitchFamily="34" charset="0"/>
              </a:rPr>
              <a:t>tendencia descendente </a:t>
            </a:r>
            <a:r>
              <a:rPr lang="es-ES" altLang="es-ES" sz="1400" dirty="0" smtClean="0">
                <a:solidFill>
                  <a:srgbClr val="000000"/>
                </a:solidFill>
                <a:latin typeface="Century Gothic" pitchFamily="34" charset="0"/>
              </a:rPr>
              <a:t>del consumo iniciada en 2005.</a:t>
            </a:r>
            <a:endParaRPr lang="es-ES" altLang="es-ES" sz="1400" b="1" dirty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7415" name="Rectangle 9"/>
          <p:cNvSpPr>
            <a:spLocks noChangeArrowheads="1"/>
          </p:cNvSpPr>
          <p:nvPr/>
        </p:nvSpPr>
        <p:spPr bwMode="auto">
          <a:xfrm>
            <a:off x="190552" y="1492409"/>
            <a:ext cx="230505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ES" sz="1200" dirty="0">
                <a:solidFill>
                  <a:srgbClr val="000000"/>
                </a:solidFill>
                <a:latin typeface="Century Gothic" pitchFamily="34" charset="0"/>
              </a:rPr>
              <a:t>La proporción de consumidores entre los </a:t>
            </a:r>
            <a:r>
              <a:rPr lang="es-ES" altLang="es-ES" sz="1200" b="1" dirty="0">
                <a:solidFill>
                  <a:srgbClr val="000000"/>
                </a:solidFill>
                <a:latin typeface="Century Gothic" pitchFamily="34" charset="0"/>
              </a:rPr>
              <a:t>hombres</a:t>
            </a:r>
            <a:r>
              <a:rPr lang="es-ES" altLang="es-ES" sz="1200" dirty="0">
                <a:solidFill>
                  <a:srgbClr val="000000"/>
                </a:solidFill>
                <a:latin typeface="Century Gothic" pitchFamily="34" charset="0"/>
              </a:rPr>
              <a:t> es </a:t>
            </a:r>
            <a:r>
              <a:rPr lang="es-ES" altLang="es-ES" sz="1200" b="1" dirty="0">
                <a:solidFill>
                  <a:srgbClr val="000000"/>
                </a:solidFill>
                <a:latin typeface="Century Gothic" pitchFamily="34" charset="0"/>
              </a:rPr>
              <a:t>3,5 veces mayor</a:t>
            </a:r>
            <a:r>
              <a:rPr lang="es-ES" altLang="es-ES" sz="1200" dirty="0">
                <a:solidFill>
                  <a:srgbClr val="000000"/>
                </a:solidFill>
                <a:latin typeface="Century Gothic" pitchFamily="34" charset="0"/>
              </a:rPr>
              <a:t> que la observada entre las </a:t>
            </a:r>
            <a:r>
              <a:rPr lang="es-ES" altLang="es-ES" sz="1200" b="1" dirty="0">
                <a:solidFill>
                  <a:srgbClr val="000000"/>
                </a:solidFill>
                <a:latin typeface="Century Gothic" pitchFamily="34" charset="0"/>
              </a:rPr>
              <a:t>mujeres.</a:t>
            </a:r>
          </a:p>
        </p:txBody>
      </p:sp>
      <p:sp>
        <p:nvSpPr>
          <p:cNvPr id="17416" name="Rectangle 10"/>
          <p:cNvSpPr>
            <a:spLocks noChangeArrowheads="1"/>
          </p:cNvSpPr>
          <p:nvPr/>
        </p:nvSpPr>
        <p:spPr bwMode="auto">
          <a:xfrm>
            <a:off x="190552" y="1492409"/>
            <a:ext cx="2376388" cy="2943026"/>
          </a:xfrm>
          <a:prstGeom prst="rect">
            <a:avLst/>
          </a:prstGeom>
          <a:noFill/>
          <a:ln w="19050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10" name="Rectangle 52"/>
          <p:cNvSpPr>
            <a:spLocks noChangeArrowheads="1"/>
          </p:cNvSpPr>
          <p:nvPr/>
        </p:nvSpPr>
        <p:spPr bwMode="auto">
          <a:xfrm>
            <a:off x="0" y="6643688"/>
            <a:ext cx="127310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ES" sz="800" dirty="0" smtClean="0">
                <a:solidFill>
                  <a:srgbClr val="333333"/>
                </a:solidFill>
                <a:latin typeface="Century Gothic" pitchFamily="34" charset="0"/>
              </a:rPr>
              <a:t>(*) Cocaína en polvo.</a:t>
            </a:r>
            <a:endParaRPr lang="es-ES" altLang="es-ES" sz="800" dirty="0">
              <a:solidFill>
                <a:srgbClr val="333333"/>
              </a:solidFill>
              <a:latin typeface="Century Gothic" pitchFamily="34" charset="0"/>
            </a:endParaRPr>
          </a:p>
        </p:txBody>
      </p:sp>
      <p:sp>
        <p:nvSpPr>
          <p:cNvPr id="11" name="Rectangle 52"/>
          <p:cNvSpPr>
            <a:spLocks noChangeArrowheads="1"/>
          </p:cNvSpPr>
          <p:nvPr/>
        </p:nvSpPr>
        <p:spPr bwMode="auto">
          <a:xfrm>
            <a:off x="0" y="6528597"/>
            <a:ext cx="219002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ES" sz="800" dirty="0" smtClean="0">
                <a:solidFill>
                  <a:srgbClr val="333333"/>
                </a:solidFill>
                <a:latin typeface="Century Gothic" pitchFamily="34" charset="0"/>
              </a:rPr>
              <a:t>EDADES 2013/2014. USID. DGPNSD. MSSSI</a:t>
            </a:r>
            <a:endParaRPr lang="es-ES" altLang="es-ES" sz="800" dirty="0">
              <a:solidFill>
                <a:srgbClr val="333333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15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0" y="260350"/>
            <a:ext cx="73088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Aft>
                <a:spcPct val="20000"/>
              </a:spcAft>
              <a:buFontTx/>
              <a:buNone/>
            </a:pPr>
            <a:r>
              <a:rPr lang="es-ES_tradnl" altLang="es-ES" dirty="0">
                <a:solidFill>
                  <a:srgbClr val="FFFFFF"/>
                </a:solidFill>
                <a:latin typeface="Century Gothic" pitchFamily="34" charset="0"/>
              </a:rPr>
              <a:t>Éxtasis, anfetaminas y alucinógenos</a:t>
            </a:r>
            <a:endParaRPr lang="es-ES" altLang="es-ES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6798150"/>
              </p:ext>
            </p:extLst>
          </p:nvPr>
        </p:nvGraphicFramePr>
        <p:xfrm>
          <a:off x="327025" y="1552419"/>
          <a:ext cx="8445500" cy="4722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88913"/>
            <a:ext cx="1247775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755650" y="981075"/>
            <a:ext cx="7561263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99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006699"/>
              </a:buClr>
              <a:buFont typeface="Wingdings" pitchFamily="2" charset="2"/>
              <a:buChar char="è"/>
            </a:pPr>
            <a:r>
              <a:rPr lang="es-ES" altLang="es-ES" sz="1400" dirty="0">
                <a:solidFill>
                  <a:srgbClr val="333333"/>
                </a:solidFill>
                <a:latin typeface="Century Gothic" pitchFamily="34" charset="0"/>
              </a:rPr>
              <a:t> Se </a:t>
            </a:r>
            <a:r>
              <a:rPr lang="es-ES" altLang="es-ES" sz="1400" b="1" dirty="0">
                <a:solidFill>
                  <a:srgbClr val="333333"/>
                </a:solidFill>
                <a:latin typeface="Century Gothic" pitchFamily="34" charset="0"/>
              </a:rPr>
              <a:t>consolida la tendencia descendente iniciada en 2001</a:t>
            </a:r>
            <a:r>
              <a:rPr lang="es-ES" altLang="es-ES" sz="1400" dirty="0">
                <a:solidFill>
                  <a:srgbClr val="333333"/>
                </a:solidFill>
                <a:latin typeface="Century Gothic" pitchFamily="34" charset="0"/>
              </a:rPr>
              <a:t> para todos los consumos en ambos sexos. Son las </a:t>
            </a:r>
            <a:r>
              <a:rPr lang="es-ES" altLang="es-ES" sz="1400" u="sng" dirty="0">
                <a:solidFill>
                  <a:srgbClr val="333333"/>
                </a:solidFill>
                <a:latin typeface="Century Gothic" pitchFamily="34" charset="0"/>
              </a:rPr>
              <a:t>cifras más bajas desde el comienzo de las encuestas</a:t>
            </a:r>
          </a:p>
        </p:txBody>
      </p:sp>
      <p:sp>
        <p:nvSpPr>
          <p:cNvPr id="18438" name="Rectangle 8"/>
          <p:cNvSpPr>
            <a:spLocks noChangeArrowheads="1"/>
          </p:cNvSpPr>
          <p:nvPr/>
        </p:nvSpPr>
        <p:spPr bwMode="auto">
          <a:xfrm>
            <a:off x="8055003" y="5492995"/>
            <a:ext cx="717522" cy="235262"/>
          </a:xfrm>
          <a:prstGeom prst="rect">
            <a:avLst/>
          </a:prstGeom>
          <a:noFill/>
          <a:ln w="38100">
            <a:solidFill>
              <a:srgbClr val="00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18439" name="Rectangle 9"/>
          <p:cNvSpPr>
            <a:spLocks noChangeArrowheads="1"/>
          </p:cNvSpPr>
          <p:nvPr/>
        </p:nvSpPr>
        <p:spPr bwMode="auto">
          <a:xfrm>
            <a:off x="8058559" y="5728257"/>
            <a:ext cx="713966" cy="215677"/>
          </a:xfrm>
          <a:prstGeom prst="rect">
            <a:avLst/>
          </a:prstGeom>
          <a:noFill/>
          <a:ln w="38100">
            <a:solidFill>
              <a:srgbClr val="00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18440" name="Rectangle 10"/>
          <p:cNvSpPr>
            <a:spLocks noChangeArrowheads="1"/>
          </p:cNvSpPr>
          <p:nvPr/>
        </p:nvSpPr>
        <p:spPr bwMode="auto">
          <a:xfrm>
            <a:off x="8055003" y="5943934"/>
            <a:ext cx="717522" cy="215900"/>
          </a:xfrm>
          <a:prstGeom prst="rect">
            <a:avLst/>
          </a:prstGeom>
          <a:noFill/>
          <a:ln w="38100">
            <a:solidFill>
              <a:srgbClr val="00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9" name="Rectangle 52"/>
          <p:cNvSpPr>
            <a:spLocks noChangeArrowheads="1"/>
          </p:cNvSpPr>
          <p:nvPr/>
        </p:nvSpPr>
        <p:spPr bwMode="auto">
          <a:xfrm>
            <a:off x="0" y="6643688"/>
            <a:ext cx="219002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ES" sz="800" dirty="0" smtClean="0">
                <a:solidFill>
                  <a:srgbClr val="333333"/>
                </a:solidFill>
                <a:latin typeface="Century Gothic" pitchFamily="34" charset="0"/>
              </a:rPr>
              <a:t>EDADES 2013/2014. USID. DGPNSD. MSSSI</a:t>
            </a:r>
            <a:endParaRPr lang="es-ES" altLang="es-ES" sz="800" dirty="0">
              <a:solidFill>
                <a:srgbClr val="333333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61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260350"/>
            <a:ext cx="71643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Aft>
                <a:spcPct val="20000"/>
              </a:spcAft>
              <a:buFontTx/>
              <a:buNone/>
            </a:pPr>
            <a:r>
              <a:rPr lang="es-ES_tradnl" altLang="es-ES" dirty="0">
                <a:solidFill>
                  <a:srgbClr val="FFFFFF"/>
                </a:solidFill>
                <a:latin typeface="Century Gothic" pitchFamily="34" charset="0"/>
              </a:rPr>
              <a:t>Consumo de </a:t>
            </a:r>
            <a:r>
              <a:rPr lang="es-ES_tradnl" altLang="es-ES" dirty="0" smtClean="0">
                <a:solidFill>
                  <a:srgbClr val="FFFFFF"/>
                </a:solidFill>
                <a:latin typeface="Century Gothic" pitchFamily="34" charset="0"/>
              </a:rPr>
              <a:t>heroína</a:t>
            </a:r>
            <a:endParaRPr lang="es-ES" altLang="es-ES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graphicFrame>
        <p:nvGraphicFramePr>
          <p:cNvPr id="5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7659967"/>
              </p:ext>
            </p:extLst>
          </p:nvPr>
        </p:nvGraphicFramePr>
        <p:xfrm>
          <a:off x="150907" y="1772816"/>
          <a:ext cx="8842186" cy="4641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6 Rectángulo"/>
          <p:cNvSpPr/>
          <p:nvPr/>
        </p:nvSpPr>
        <p:spPr>
          <a:xfrm>
            <a:off x="755576" y="980728"/>
            <a:ext cx="7632848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Font typeface="Wingdings" pitchFamily="2" charset="2"/>
              <a:buChar char="è"/>
            </a:pPr>
            <a:r>
              <a:rPr lang="es-ES" altLang="es-ES" sz="1400" dirty="0">
                <a:solidFill>
                  <a:srgbClr val="5F5F5F"/>
                </a:solidFill>
                <a:latin typeface="Century Gothic" pitchFamily="34" charset="0"/>
              </a:rPr>
              <a:t>Los consumos de </a:t>
            </a:r>
            <a:r>
              <a:rPr lang="es-ES" altLang="es-ES" sz="1400" b="1" dirty="0">
                <a:solidFill>
                  <a:srgbClr val="5F5F5F"/>
                </a:solidFill>
                <a:latin typeface="Century Gothic" pitchFamily="34" charset="0"/>
              </a:rPr>
              <a:t>heroína </a:t>
            </a:r>
            <a:r>
              <a:rPr lang="es-ES" altLang="es-ES" sz="1400" dirty="0">
                <a:solidFill>
                  <a:srgbClr val="5F5F5F"/>
                </a:solidFill>
                <a:latin typeface="Century Gothic" pitchFamily="34" charset="0"/>
              </a:rPr>
              <a:t>detectados a partir de la </a:t>
            </a:r>
            <a:r>
              <a:rPr lang="es-ES" altLang="es-ES" sz="1400" dirty="0" smtClean="0">
                <a:solidFill>
                  <a:srgbClr val="5F5F5F"/>
                </a:solidFill>
                <a:latin typeface="Century Gothic" pitchFamily="34" charset="0"/>
              </a:rPr>
              <a:t>encuesta, no </a:t>
            </a:r>
            <a:r>
              <a:rPr lang="es-ES" altLang="es-ES" sz="1400" dirty="0">
                <a:solidFill>
                  <a:srgbClr val="5F5F5F"/>
                </a:solidFill>
                <a:latin typeface="Century Gothic" pitchFamily="34" charset="0"/>
              </a:rPr>
              <a:t>muestran cambios con respecto a las ediciones </a:t>
            </a:r>
            <a:r>
              <a:rPr lang="es-ES" altLang="es-ES" sz="1400" dirty="0" smtClean="0">
                <a:solidFill>
                  <a:srgbClr val="5F5F5F"/>
                </a:solidFill>
                <a:latin typeface="Century Gothic" pitchFamily="34" charset="0"/>
              </a:rPr>
              <a:t>previas.</a:t>
            </a:r>
            <a:endParaRPr lang="es-ES" altLang="es-ES" sz="1400" dirty="0">
              <a:solidFill>
                <a:srgbClr val="5F5F5F"/>
              </a:solidFill>
              <a:latin typeface="Century Gothic" pitchFamily="34" charset="0"/>
            </a:endParaRPr>
          </a:p>
        </p:txBody>
      </p:sp>
      <p:pic>
        <p:nvPicPr>
          <p:cNvPr id="31746" name="Picture 2" descr="http://farm4.static.flickr.com/3070/5835526951_eb734618c8_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656" y="206889"/>
            <a:ext cx="660768" cy="68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2"/>
          <p:cNvSpPr>
            <a:spLocks noChangeArrowheads="1"/>
          </p:cNvSpPr>
          <p:nvPr/>
        </p:nvSpPr>
        <p:spPr bwMode="auto">
          <a:xfrm>
            <a:off x="0" y="6643688"/>
            <a:ext cx="219002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ES" sz="800" dirty="0" smtClean="0">
                <a:solidFill>
                  <a:srgbClr val="333333"/>
                </a:solidFill>
                <a:latin typeface="Century Gothic" pitchFamily="34" charset="0"/>
              </a:rPr>
              <a:t>EDADES 2013/2014. USID. DGPNSD. MSSSI</a:t>
            </a:r>
            <a:endParaRPr lang="es-ES" altLang="es-ES" sz="800" dirty="0">
              <a:solidFill>
                <a:srgbClr val="333333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04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0" y="260350"/>
            <a:ext cx="72358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Aft>
                <a:spcPct val="20000"/>
              </a:spcAft>
              <a:buFontTx/>
              <a:buNone/>
            </a:pPr>
            <a:r>
              <a:rPr lang="es-ES_tradnl" altLang="es-ES">
                <a:solidFill>
                  <a:srgbClr val="FFFFFF"/>
                </a:solidFill>
                <a:latin typeface="Century Gothic" pitchFamily="34" charset="0"/>
              </a:rPr>
              <a:t>Aspectos generales</a:t>
            </a:r>
            <a:endParaRPr lang="es-ES" altLang="es-ES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3154" name="Rectangle 82"/>
          <p:cNvSpPr>
            <a:spLocks noChangeArrowheads="1"/>
          </p:cNvSpPr>
          <p:nvPr/>
        </p:nvSpPr>
        <p:spPr bwMode="auto">
          <a:xfrm>
            <a:off x="179388" y="1124744"/>
            <a:ext cx="8569325" cy="5040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65188" indent="-4079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Font typeface="Wingdings" pitchFamily="2" charset="2"/>
              <a:buChar char="è"/>
              <a:defRPr/>
            </a:pPr>
            <a:r>
              <a:rPr lang="es-ES_tradnl" altLang="es-ES" sz="1400" b="1" u="sng" dirty="0" smtClean="0">
                <a:solidFill>
                  <a:srgbClr val="006699"/>
                </a:solidFill>
                <a:latin typeface="Century Gothic" pitchFamily="34" charset="0"/>
              </a:rPr>
              <a:t>Antecedentes</a:t>
            </a:r>
            <a:r>
              <a:rPr lang="es-ES_tradnl" altLang="es-ES" sz="1400" b="1" dirty="0" smtClean="0">
                <a:solidFill>
                  <a:srgbClr val="006699"/>
                </a:solidFill>
                <a:latin typeface="Century Gothic" pitchFamily="34" charset="0"/>
              </a:rPr>
              <a:t>:</a:t>
            </a:r>
            <a:r>
              <a:rPr lang="es-ES_tradnl" altLang="es-ES" sz="1400" b="1" dirty="0" smtClean="0">
                <a:solidFill>
                  <a:srgbClr val="FF9900"/>
                </a:solidFill>
                <a:latin typeface="Century Gothic" pitchFamily="34" charset="0"/>
              </a:rPr>
              <a:t> </a:t>
            </a:r>
          </a:p>
          <a:p>
            <a:pPr lvl="1" algn="just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FontTx/>
              <a:buChar char="•"/>
              <a:defRPr/>
            </a:pPr>
            <a:r>
              <a:rPr lang="es-ES" altLang="es-ES" sz="1200" dirty="0" smtClean="0">
                <a:solidFill>
                  <a:srgbClr val="333333"/>
                </a:solidFill>
                <a:latin typeface="Century Gothic" pitchFamily="34" charset="0"/>
              </a:rPr>
              <a:t>Desde </a:t>
            </a:r>
            <a:r>
              <a:rPr lang="es-ES" altLang="es-ES" sz="1200" b="1" dirty="0" smtClean="0">
                <a:solidFill>
                  <a:srgbClr val="333333"/>
                </a:solidFill>
                <a:latin typeface="Century Gothic" pitchFamily="34" charset="0"/>
              </a:rPr>
              <a:t>1995</a:t>
            </a:r>
            <a:r>
              <a:rPr lang="es-ES" altLang="es-ES" sz="1200" dirty="0" smtClean="0">
                <a:solidFill>
                  <a:srgbClr val="333333"/>
                </a:solidFill>
                <a:latin typeface="Century Gothic" pitchFamily="34" charset="0"/>
              </a:rPr>
              <a:t>, el Plan Nacional sobre Drogas realiza, </a:t>
            </a:r>
            <a:r>
              <a:rPr lang="es-ES" altLang="es-ES" sz="1200" b="1" dirty="0" smtClean="0">
                <a:solidFill>
                  <a:srgbClr val="333333"/>
                </a:solidFill>
                <a:latin typeface="Century Gothic" pitchFamily="34" charset="0"/>
              </a:rPr>
              <a:t>cada dos años</a:t>
            </a:r>
            <a:r>
              <a:rPr lang="es-ES" altLang="es-ES" sz="1200" dirty="0" smtClean="0">
                <a:solidFill>
                  <a:srgbClr val="333333"/>
                </a:solidFill>
                <a:latin typeface="Century Gothic" pitchFamily="34" charset="0"/>
              </a:rPr>
              <a:t>, una Encuesta sobre Alcohol y otras Drogas en España en población general residente en </a:t>
            </a:r>
            <a:r>
              <a:rPr lang="es-ES" altLang="es-ES" sz="1200" b="1" dirty="0" smtClean="0">
                <a:solidFill>
                  <a:srgbClr val="333333"/>
                </a:solidFill>
                <a:latin typeface="Century Gothic" pitchFamily="34" charset="0"/>
              </a:rPr>
              <a:t>hogares (15-64 años)</a:t>
            </a:r>
            <a:r>
              <a:rPr lang="es-ES" altLang="es-ES" sz="1200" dirty="0" smtClean="0">
                <a:solidFill>
                  <a:srgbClr val="333333"/>
                </a:solidFill>
                <a:latin typeface="Century Gothic" pitchFamily="34" charset="0"/>
              </a:rPr>
              <a:t>. Los resultados son representativos a nivel nacional. </a:t>
            </a:r>
          </a:p>
          <a:p>
            <a:pPr algn="just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Font typeface="Wingdings" pitchFamily="2" charset="2"/>
              <a:buChar char="è"/>
              <a:defRPr/>
            </a:pPr>
            <a:r>
              <a:rPr lang="es-ES_tradnl" altLang="es-ES" sz="1400" b="1" u="sng" dirty="0" smtClean="0">
                <a:solidFill>
                  <a:srgbClr val="006699"/>
                </a:solidFill>
                <a:latin typeface="Century Gothic" pitchFamily="34" charset="0"/>
              </a:rPr>
              <a:t>Muestra</a:t>
            </a:r>
            <a:r>
              <a:rPr lang="es-ES_tradnl" altLang="es-ES" sz="1400" b="1" dirty="0" smtClean="0">
                <a:solidFill>
                  <a:srgbClr val="006699"/>
                </a:solidFill>
                <a:latin typeface="Century Gothic" pitchFamily="34" charset="0"/>
              </a:rPr>
              <a:t>: </a:t>
            </a:r>
          </a:p>
          <a:p>
            <a:pPr lvl="1" algn="just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FontTx/>
              <a:buChar char="•"/>
              <a:defRPr/>
            </a:pPr>
            <a:r>
              <a:rPr lang="es-ES_tradnl" altLang="es-ES" sz="1200" b="1" dirty="0" smtClean="0">
                <a:solidFill>
                  <a:srgbClr val="333333"/>
                </a:solidFill>
                <a:latin typeface="Century Gothic" pitchFamily="34" charset="0"/>
              </a:rPr>
              <a:t>23.136 </a:t>
            </a:r>
            <a:r>
              <a:rPr lang="es-ES_tradnl" altLang="es-ES" sz="1200" dirty="0" smtClean="0">
                <a:solidFill>
                  <a:srgbClr val="333333"/>
                </a:solidFill>
                <a:latin typeface="Century Gothic" pitchFamily="34" charset="0"/>
              </a:rPr>
              <a:t>cuestionarios válidos. </a:t>
            </a:r>
          </a:p>
          <a:p>
            <a:pPr algn="just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Font typeface="Wingdings" pitchFamily="2" charset="2"/>
              <a:buChar char="è"/>
              <a:defRPr/>
            </a:pPr>
            <a:r>
              <a:rPr lang="es-ES_tradnl" altLang="es-ES" sz="1400" b="1" u="sng" dirty="0" smtClean="0">
                <a:solidFill>
                  <a:srgbClr val="006699"/>
                </a:solidFill>
                <a:latin typeface="Century Gothic" pitchFamily="34" charset="0"/>
              </a:rPr>
              <a:t>Objetivos</a:t>
            </a:r>
            <a:r>
              <a:rPr lang="es-ES_tradnl" altLang="es-ES" sz="1400" b="1" dirty="0" smtClean="0">
                <a:solidFill>
                  <a:srgbClr val="006699"/>
                </a:solidFill>
                <a:latin typeface="Century Gothic" pitchFamily="34" charset="0"/>
              </a:rPr>
              <a:t>:</a:t>
            </a:r>
            <a:r>
              <a:rPr lang="es-ES_tradnl" altLang="es-ES" sz="1400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</a:t>
            </a:r>
          </a:p>
          <a:p>
            <a:pPr algn="just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None/>
              <a:defRPr/>
            </a:pPr>
            <a:r>
              <a:rPr lang="es-ES_tradnl" altLang="es-ES" sz="1200" dirty="0" smtClean="0">
                <a:solidFill>
                  <a:srgbClr val="333333"/>
                </a:solidFill>
                <a:latin typeface="Century Gothic" pitchFamily="34" charset="0"/>
              </a:rPr>
              <a:t>	</a:t>
            </a:r>
            <a:r>
              <a:rPr lang="es-ES" altLang="es-ES" sz="1200" dirty="0" smtClean="0">
                <a:solidFill>
                  <a:srgbClr val="333333"/>
                </a:solidFill>
                <a:latin typeface="Century Gothic" pitchFamily="34" charset="0"/>
              </a:rPr>
              <a:t>Obtener información útil para</a:t>
            </a:r>
            <a:r>
              <a:rPr lang="es-ES" altLang="es-ES" sz="1200" b="1" dirty="0" smtClean="0">
                <a:solidFill>
                  <a:srgbClr val="333333"/>
                </a:solidFill>
                <a:latin typeface="Century Gothic" pitchFamily="34" charset="0"/>
              </a:rPr>
              <a:t> diseñar y evaluar políticas </a:t>
            </a:r>
            <a:r>
              <a:rPr lang="es-ES" altLang="es-ES" sz="1200" dirty="0" smtClean="0">
                <a:solidFill>
                  <a:srgbClr val="333333"/>
                </a:solidFill>
                <a:latin typeface="Century Gothic" pitchFamily="34" charset="0"/>
              </a:rPr>
              <a:t>dirigidas a</a:t>
            </a:r>
            <a:r>
              <a:rPr lang="es-ES" altLang="es-ES" sz="1200" b="1" dirty="0" smtClean="0">
                <a:solidFill>
                  <a:srgbClr val="333333"/>
                </a:solidFill>
                <a:latin typeface="Century Gothic" pitchFamily="34" charset="0"/>
              </a:rPr>
              <a:t> prevenir el consumo y los problemas derivados del uso de drogas. </a:t>
            </a:r>
          </a:p>
          <a:p>
            <a:pPr lvl="1" algn="just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FontTx/>
              <a:buChar char="•"/>
              <a:defRPr/>
            </a:pPr>
            <a:r>
              <a:rPr lang="es-ES" altLang="es-ES" sz="1200" dirty="0" smtClean="0">
                <a:solidFill>
                  <a:srgbClr val="333333"/>
                </a:solidFill>
                <a:latin typeface="Century Gothic" pitchFamily="34" charset="0"/>
              </a:rPr>
              <a:t>Conocer las</a:t>
            </a:r>
            <a:r>
              <a:rPr lang="es-ES" altLang="es-ES" sz="1200" b="1" dirty="0" smtClean="0">
                <a:solidFill>
                  <a:srgbClr val="333333"/>
                </a:solidFill>
                <a:latin typeface="Century Gothic" pitchFamily="34" charset="0"/>
              </a:rPr>
              <a:t> características sociodemográficas </a:t>
            </a:r>
            <a:r>
              <a:rPr lang="es-ES" altLang="es-ES" sz="1200" dirty="0" smtClean="0">
                <a:solidFill>
                  <a:srgbClr val="333333"/>
                </a:solidFill>
                <a:latin typeface="Century Gothic" pitchFamily="34" charset="0"/>
              </a:rPr>
              <a:t>de los consumidores y patrones de consumo así como la</a:t>
            </a:r>
            <a:r>
              <a:rPr lang="es-ES" altLang="es-ES" sz="1200" b="1" dirty="0" smtClean="0">
                <a:solidFill>
                  <a:srgbClr val="333333"/>
                </a:solidFill>
                <a:latin typeface="Century Gothic" pitchFamily="34" charset="0"/>
              </a:rPr>
              <a:t> disponibilidad de drogas percibida </a:t>
            </a:r>
            <a:r>
              <a:rPr lang="es-ES" altLang="es-ES" sz="1200" dirty="0" smtClean="0">
                <a:solidFill>
                  <a:srgbClr val="333333"/>
                </a:solidFill>
                <a:latin typeface="Century Gothic" pitchFamily="34" charset="0"/>
              </a:rPr>
              <a:t>y el</a:t>
            </a:r>
            <a:r>
              <a:rPr lang="es-ES" altLang="es-ES" sz="1200" b="1" dirty="0" smtClean="0">
                <a:solidFill>
                  <a:srgbClr val="333333"/>
                </a:solidFill>
                <a:latin typeface="Century Gothic" pitchFamily="34" charset="0"/>
              </a:rPr>
              <a:t> riesgo percibido </a:t>
            </a:r>
            <a:r>
              <a:rPr lang="es-ES" altLang="es-ES" sz="1200" dirty="0" smtClean="0">
                <a:solidFill>
                  <a:srgbClr val="333333"/>
                </a:solidFill>
                <a:latin typeface="Century Gothic" pitchFamily="34" charset="0"/>
              </a:rPr>
              <a:t>ante diversas conductas de consumo.</a:t>
            </a:r>
          </a:p>
          <a:p>
            <a:pPr lvl="1" algn="just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FontTx/>
              <a:buChar char="•"/>
              <a:defRPr/>
            </a:pPr>
            <a:r>
              <a:rPr lang="es-ES" altLang="es-ES" sz="1200" dirty="0" smtClean="0">
                <a:solidFill>
                  <a:srgbClr val="333333"/>
                </a:solidFill>
                <a:latin typeface="Century Gothic" pitchFamily="34" charset="0"/>
              </a:rPr>
              <a:t>Conocer las</a:t>
            </a:r>
            <a:r>
              <a:rPr lang="es-ES" altLang="es-ES" sz="1200" b="1" dirty="0" smtClean="0">
                <a:solidFill>
                  <a:srgbClr val="333333"/>
                </a:solidFill>
                <a:latin typeface="Century Gothic" pitchFamily="34" charset="0"/>
              </a:rPr>
              <a:t> vías de obtención y vías de información </a:t>
            </a:r>
            <a:r>
              <a:rPr lang="es-ES" altLang="es-ES" sz="1200" dirty="0" smtClean="0">
                <a:solidFill>
                  <a:srgbClr val="333333"/>
                </a:solidFill>
                <a:latin typeface="Century Gothic" pitchFamily="34" charset="0"/>
              </a:rPr>
              <a:t>utilizadas y preferidas.  </a:t>
            </a:r>
          </a:p>
          <a:p>
            <a:pPr lvl="1" algn="just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FontTx/>
              <a:buChar char="•"/>
              <a:defRPr/>
            </a:pPr>
            <a:r>
              <a:rPr lang="es-ES" altLang="es-ES" sz="1200" dirty="0" smtClean="0">
                <a:solidFill>
                  <a:srgbClr val="333333"/>
                </a:solidFill>
                <a:latin typeface="Century Gothic" pitchFamily="34" charset="0"/>
              </a:rPr>
              <a:t>Conocer la opinión de la población acerca de la</a:t>
            </a:r>
            <a:r>
              <a:rPr lang="es-ES" altLang="es-ES" sz="1200" b="1" dirty="0" smtClean="0">
                <a:solidFill>
                  <a:srgbClr val="333333"/>
                </a:solidFill>
                <a:latin typeface="Century Gothic" pitchFamily="34" charset="0"/>
              </a:rPr>
              <a:t> importancia de los problemas de drogas </a:t>
            </a:r>
            <a:r>
              <a:rPr lang="es-ES" altLang="es-ES" sz="1200" dirty="0" smtClean="0">
                <a:solidFill>
                  <a:srgbClr val="333333"/>
                </a:solidFill>
                <a:latin typeface="Century Gothic" pitchFamily="34" charset="0"/>
              </a:rPr>
              <a:t>y las</a:t>
            </a:r>
            <a:r>
              <a:rPr lang="es-ES" altLang="es-ES" sz="1200" b="1" dirty="0" smtClean="0">
                <a:solidFill>
                  <a:srgbClr val="333333"/>
                </a:solidFill>
                <a:latin typeface="Century Gothic" pitchFamily="34" charset="0"/>
              </a:rPr>
              <a:t> medidas para reducirlos. </a:t>
            </a:r>
          </a:p>
          <a:p>
            <a:pPr algn="just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Font typeface="Wingdings" panose="05000000000000000000" pitchFamily="2" charset="2"/>
              <a:buChar char=""/>
              <a:defRPr/>
            </a:pPr>
            <a:r>
              <a:rPr lang="es-ES_tradnl" altLang="es-ES" sz="1400" b="1" u="sng" dirty="0" smtClean="0">
                <a:solidFill>
                  <a:srgbClr val="006699"/>
                </a:solidFill>
                <a:latin typeface="Century Gothic" pitchFamily="34" charset="0"/>
              </a:rPr>
              <a:t>Módulos específicos</a:t>
            </a:r>
            <a:r>
              <a:rPr lang="es-ES_tradnl" altLang="es-ES" sz="1400" b="1" dirty="0" smtClean="0">
                <a:solidFill>
                  <a:srgbClr val="006699"/>
                </a:solidFill>
                <a:latin typeface="Century Gothic" pitchFamily="34" charset="0"/>
              </a:rPr>
              <a:t>:</a:t>
            </a:r>
            <a:endParaRPr lang="es-ES" altLang="es-ES" sz="1400" b="1" dirty="0" smtClean="0">
              <a:solidFill>
                <a:srgbClr val="333333"/>
              </a:solidFill>
              <a:latin typeface="Century Gothic" pitchFamily="34" charset="0"/>
            </a:endParaRPr>
          </a:p>
          <a:p>
            <a:pPr lvl="1" algn="just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FontTx/>
              <a:buChar char="•"/>
              <a:defRPr/>
            </a:pPr>
            <a:r>
              <a:rPr lang="es-ES_tradnl" altLang="es-ES" sz="1200" dirty="0">
                <a:solidFill>
                  <a:srgbClr val="333333"/>
                </a:solidFill>
                <a:latin typeface="Century Gothic" pitchFamily="34" charset="0"/>
              </a:rPr>
              <a:t>Este año se </a:t>
            </a:r>
            <a:r>
              <a:rPr lang="es-ES_tradnl" altLang="es-ES" sz="1200" dirty="0" smtClean="0">
                <a:solidFill>
                  <a:srgbClr val="333333"/>
                </a:solidFill>
                <a:latin typeface="Century Gothic" pitchFamily="34" charset="0"/>
              </a:rPr>
              <a:t>han </a:t>
            </a:r>
            <a:r>
              <a:rPr lang="es-ES_tradnl" altLang="es-ES" sz="1200" dirty="0">
                <a:solidFill>
                  <a:srgbClr val="333333"/>
                </a:solidFill>
                <a:latin typeface="Century Gothic" pitchFamily="34" charset="0"/>
              </a:rPr>
              <a:t>introducido el </a:t>
            </a:r>
            <a:r>
              <a:rPr lang="es-ES_tradnl" altLang="es-ES" sz="1200" b="1" dirty="0" smtClean="0">
                <a:solidFill>
                  <a:srgbClr val="333333"/>
                </a:solidFill>
                <a:latin typeface="Century Gothic" pitchFamily="34" charset="0"/>
              </a:rPr>
              <a:t>módulo de</a:t>
            </a:r>
            <a:r>
              <a:rPr lang="es-ES_tradnl" altLang="es-ES" sz="1200" dirty="0" smtClean="0">
                <a:solidFill>
                  <a:srgbClr val="333333"/>
                </a:solidFill>
                <a:latin typeface="Century Gothic" pitchFamily="34" charset="0"/>
              </a:rPr>
              <a:t> </a:t>
            </a:r>
            <a:r>
              <a:rPr lang="es-ES_tradnl" altLang="es-ES" sz="1200" b="1" dirty="0">
                <a:solidFill>
                  <a:srgbClr val="333333"/>
                </a:solidFill>
                <a:latin typeface="Century Gothic" pitchFamily="34" charset="0"/>
              </a:rPr>
              <a:t>nuevas sustancias, </a:t>
            </a:r>
            <a:r>
              <a:rPr lang="es-ES_tradnl" altLang="es-ES" sz="1200" b="1" dirty="0" smtClean="0">
                <a:solidFill>
                  <a:srgbClr val="333333"/>
                </a:solidFill>
                <a:latin typeface="Century Gothic" pitchFamily="34" charset="0"/>
              </a:rPr>
              <a:t>y el de </a:t>
            </a:r>
            <a:r>
              <a:rPr lang="es-ES_tradnl" altLang="es-ES" sz="1200" b="1" dirty="0">
                <a:solidFill>
                  <a:srgbClr val="333333"/>
                </a:solidFill>
                <a:latin typeface="Century Gothic" pitchFamily="34" charset="0"/>
              </a:rPr>
              <a:t>consumo problemático de </a:t>
            </a:r>
            <a:r>
              <a:rPr lang="es-ES_tradnl" altLang="es-ES" sz="1200" b="1" dirty="0" smtClean="0">
                <a:solidFill>
                  <a:srgbClr val="333333"/>
                </a:solidFill>
                <a:latin typeface="Century Gothic" pitchFamily="34" charset="0"/>
              </a:rPr>
              <a:t>cannabis</a:t>
            </a:r>
            <a:r>
              <a:rPr lang="es-ES_tradnl" altLang="es-ES" sz="1200" dirty="0" smtClean="0">
                <a:solidFill>
                  <a:srgbClr val="333333"/>
                </a:solidFill>
                <a:latin typeface="Century Gothic" pitchFamily="34" charset="0"/>
              </a:rPr>
              <a:t>. Así mismo se ha investigado el consumo de drogas en el ámbito laboral que presentaremos en breves fechas.</a:t>
            </a:r>
          </a:p>
          <a:p>
            <a:pPr lvl="1" algn="just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FontTx/>
              <a:buChar char="•"/>
              <a:defRPr/>
            </a:pPr>
            <a:r>
              <a:rPr lang="es-ES_tradnl" altLang="es-ES" sz="1200" dirty="0" smtClean="0">
                <a:solidFill>
                  <a:srgbClr val="333333"/>
                </a:solidFill>
                <a:latin typeface="Century Gothic" pitchFamily="34" charset="0"/>
              </a:rPr>
              <a:t>Igualmente y por primera vez, se han introducido preguntas que permiten </a:t>
            </a:r>
            <a:r>
              <a:rPr lang="es-ES_tradnl" altLang="es-ES" sz="1200" b="1" dirty="0" smtClean="0">
                <a:solidFill>
                  <a:srgbClr val="333333"/>
                </a:solidFill>
                <a:latin typeface="Century Gothic" pitchFamily="34" charset="0"/>
              </a:rPr>
              <a:t>calcular la incidencia de nuevos consumidores</a:t>
            </a:r>
            <a:r>
              <a:rPr lang="es-ES_tradnl" altLang="es-ES" sz="1200" dirty="0" smtClean="0">
                <a:solidFill>
                  <a:srgbClr val="333333"/>
                </a:solidFill>
                <a:latin typeface="Century Gothic" pitchFamily="34" charset="0"/>
              </a:rPr>
              <a:t> de ciertas drogas.</a:t>
            </a:r>
            <a:endParaRPr lang="es-ES" altLang="es-ES" sz="1200" b="1" dirty="0" smtClean="0">
              <a:solidFill>
                <a:srgbClr val="333333"/>
              </a:solidFill>
              <a:latin typeface="Century Gothic" pitchFamily="34" charset="0"/>
            </a:endParaRPr>
          </a:p>
        </p:txBody>
      </p:sp>
      <p:sp>
        <p:nvSpPr>
          <p:cNvPr id="4" name="Rectangle 52"/>
          <p:cNvSpPr>
            <a:spLocks noChangeArrowheads="1"/>
          </p:cNvSpPr>
          <p:nvPr/>
        </p:nvSpPr>
        <p:spPr bwMode="auto">
          <a:xfrm>
            <a:off x="0" y="6643688"/>
            <a:ext cx="219002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ES" sz="800" dirty="0" smtClean="0">
                <a:solidFill>
                  <a:srgbClr val="333333"/>
                </a:solidFill>
                <a:latin typeface="Century Gothic" pitchFamily="34" charset="0"/>
              </a:rPr>
              <a:t>EDADES 2013/2014. USID. DGPNSD. MSSSI</a:t>
            </a:r>
            <a:endParaRPr lang="es-ES" altLang="es-ES" sz="800" dirty="0">
              <a:solidFill>
                <a:srgbClr val="333333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13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8623075"/>
              </p:ext>
            </p:extLst>
          </p:nvPr>
        </p:nvGraphicFramePr>
        <p:xfrm>
          <a:off x="3549538" y="1196752"/>
          <a:ext cx="5760640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0" y="1052736"/>
            <a:ext cx="334786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99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ES" sz="1200" b="1" u="sng" dirty="0" smtClean="0">
                <a:solidFill>
                  <a:srgbClr val="006699"/>
                </a:solidFill>
                <a:latin typeface="Century Gothic" pitchFamily="34" charset="0"/>
                <a:cs typeface="Arial" charset="0"/>
              </a:rPr>
              <a:t>Edad</a:t>
            </a:r>
            <a:r>
              <a:rPr lang="es-ES" altLang="es-ES" sz="1200" b="1" dirty="0" smtClean="0">
                <a:solidFill>
                  <a:srgbClr val="333333"/>
                </a:solidFill>
                <a:latin typeface="Century Gothic" pitchFamily="34" charset="0"/>
                <a:cs typeface="Arial" charset="0"/>
              </a:rPr>
              <a:t>: </a:t>
            </a:r>
            <a:r>
              <a:rPr lang="es-ES" altLang="es-ES" sz="1200" dirty="0" smtClean="0">
                <a:solidFill>
                  <a:srgbClr val="333333"/>
                </a:solidFill>
                <a:latin typeface="Century Gothic" pitchFamily="34" charset="0"/>
                <a:cs typeface="Arial" charset="0"/>
              </a:rPr>
              <a:t>mayor consumo entre </a:t>
            </a:r>
            <a:r>
              <a:rPr lang="es-ES" altLang="es-ES" sz="1200" b="1" dirty="0" smtClean="0">
                <a:solidFill>
                  <a:srgbClr val="333333"/>
                </a:solidFill>
                <a:latin typeface="Century Gothic" pitchFamily="34" charset="0"/>
                <a:cs typeface="Arial" charset="0"/>
              </a:rPr>
              <a:t>25-34 años</a:t>
            </a:r>
            <a:r>
              <a:rPr lang="es-ES" altLang="es-ES" sz="1200" dirty="0" smtClean="0">
                <a:solidFill>
                  <a:srgbClr val="333333"/>
                </a:solidFill>
                <a:latin typeface="Century Gothic" pitchFamily="34" charset="0"/>
                <a:cs typeface="Arial" charset="0"/>
              </a:rPr>
              <a:t>.</a:t>
            </a: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ES" sz="1200" b="1" u="sng" dirty="0" smtClean="0">
                <a:solidFill>
                  <a:srgbClr val="006699"/>
                </a:solidFill>
                <a:latin typeface="Century Gothic" pitchFamily="34" charset="0"/>
                <a:cs typeface="Arial" charset="0"/>
              </a:rPr>
              <a:t>Sexo</a:t>
            </a:r>
            <a:r>
              <a:rPr lang="es-ES" altLang="es-ES" sz="1200" b="1" dirty="0" smtClean="0">
                <a:solidFill>
                  <a:srgbClr val="006699"/>
                </a:solidFill>
                <a:latin typeface="Century Gothic" pitchFamily="34" charset="0"/>
                <a:cs typeface="Arial" charset="0"/>
              </a:rPr>
              <a:t>:</a:t>
            </a:r>
            <a:r>
              <a:rPr lang="es-ES" altLang="es-ES" sz="1200" b="1" dirty="0" smtClean="0">
                <a:solidFill>
                  <a:srgbClr val="333333"/>
                </a:solidFill>
                <a:latin typeface="Century Gothic" pitchFamily="34" charset="0"/>
                <a:cs typeface="Arial" charset="0"/>
              </a:rPr>
              <a:t> </a:t>
            </a:r>
            <a:r>
              <a:rPr lang="es-ES" altLang="es-ES" sz="1200" dirty="0" smtClean="0">
                <a:solidFill>
                  <a:srgbClr val="333333"/>
                </a:solidFill>
                <a:latin typeface="Century Gothic" pitchFamily="34" charset="0"/>
                <a:cs typeface="Arial" charset="0"/>
              </a:rPr>
              <a:t>mayor consumo en </a:t>
            </a:r>
            <a:r>
              <a:rPr lang="es-ES" altLang="es-ES" sz="1200" b="1" dirty="0" smtClean="0">
                <a:solidFill>
                  <a:srgbClr val="333333"/>
                </a:solidFill>
                <a:latin typeface="Century Gothic" pitchFamily="34" charset="0"/>
                <a:cs typeface="Arial" charset="0"/>
              </a:rPr>
              <a:t>hombres</a:t>
            </a:r>
            <a:r>
              <a:rPr lang="es-ES" altLang="es-ES" sz="1200" dirty="0" smtClean="0">
                <a:solidFill>
                  <a:srgbClr val="333333"/>
                </a:solidFill>
                <a:latin typeface="Century Gothic" pitchFamily="34" charset="0"/>
                <a:cs typeface="Arial" charset="0"/>
              </a:rPr>
              <a:t>.</a:t>
            </a: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ES" sz="1200" b="1" u="sng" dirty="0" smtClean="0">
                <a:solidFill>
                  <a:srgbClr val="006699"/>
                </a:solidFill>
                <a:latin typeface="Century Gothic" pitchFamily="34" charset="0"/>
                <a:cs typeface="Arial" charset="0"/>
              </a:rPr>
              <a:t>Consumo</a:t>
            </a:r>
            <a:r>
              <a:rPr lang="es-ES" altLang="es-ES" sz="1200" dirty="0" smtClean="0">
                <a:solidFill>
                  <a:srgbClr val="333333"/>
                </a:solidFill>
                <a:latin typeface="Century Gothic" pitchFamily="34" charset="0"/>
                <a:cs typeface="Arial" charset="0"/>
              </a:rPr>
              <a:t>: experimental</a:t>
            </a:r>
          </a:p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ES" sz="1200" dirty="0" smtClean="0">
                <a:solidFill>
                  <a:srgbClr val="333333"/>
                </a:solidFill>
                <a:latin typeface="Century Gothic" pitchFamily="34" charset="0"/>
              </a:rPr>
              <a:t>El </a:t>
            </a:r>
            <a:r>
              <a:rPr lang="es-ES" altLang="es-ES" sz="1200" b="1" dirty="0" smtClean="0">
                <a:solidFill>
                  <a:srgbClr val="333333"/>
                </a:solidFill>
                <a:latin typeface="Century Gothic" pitchFamily="34" charset="0"/>
              </a:rPr>
              <a:t>74,1%</a:t>
            </a:r>
            <a:r>
              <a:rPr lang="es-ES" altLang="es-ES" sz="1200" dirty="0" smtClean="0">
                <a:solidFill>
                  <a:srgbClr val="333333"/>
                </a:solidFill>
                <a:latin typeface="Century Gothic" pitchFamily="34" charset="0"/>
              </a:rPr>
              <a:t> de las personas </a:t>
            </a:r>
            <a:r>
              <a:rPr lang="es-ES" altLang="es-ES" sz="1200" b="1" dirty="0" smtClean="0">
                <a:solidFill>
                  <a:srgbClr val="333333"/>
                </a:solidFill>
                <a:latin typeface="Century Gothic" pitchFamily="34" charset="0"/>
              </a:rPr>
              <a:t>nunca han oído hablar de estas drogas</a:t>
            </a:r>
            <a:endParaRPr lang="es-ES" altLang="es-ES" sz="1200" dirty="0">
              <a:solidFill>
                <a:srgbClr val="333333"/>
              </a:solidFill>
              <a:latin typeface="Century Gothic" pitchFamily="34" charset="0"/>
              <a:cs typeface="Arial" charset="0"/>
            </a:endParaRPr>
          </a:p>
        </p:txBody>
      </p:sp>
      <p:graphicFrame>
        <p:nvGraphicFramePr>
          <p:cNvPr id="7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4708019"/>
              </p:ext>
            </p:extLst>
          </p:nvPr>
        </p:nvGraphicFramePr>
        <p:xfrm>
          <a:off x="0" y="2747642"/>
          <a:ext cx="9144000" cy="3705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260350"/>
            <a:ext cx="71643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Aft>
                <a:spcPct val="20000"/>
              </a:spcAft>
              <a:buFontTx/>
              <a:buNone/>
            </a:pPr>
            <a:r>
              <a:rPr lang="es-ES_tradnl" altLang="es-ES" dirty="0">
                <a:solidFill>
                  <a:srgbClr val="FFFFFF"/>
                </a:solidFill>
                <a:latin typeface="Century Gothic" pitchFamily="34" charset="0"/>
              </a:rPr>
              <a:t>Nuevas sustancias</a:t>
            </a:r>
            <a:endParaRPr lang="es-ES" altLang="es-ES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115616" y="2975331"/>
            <a:ext cx="190987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ES" altLang="es-ES" sz="1100" b="1" u="sng" dirty="0">
                <a:solidFill>
                  <a:srgbClr val="808080">
                    <a:lumMod val="50000"/>
                  </a:srgbClr>
                </a:solidFill>
                <a:latin typeface="Century Gothic" pitchFamily="34" charset="0"/>
              </a:rPr>
              <a:t>Alguna vez en la </a:t>
            </a:r>
            <a:r>
              <a:rPr lang="es-ES" altLang="es-ES" sz="1100" b="1" u="sng" dirty="0" smtClean="0">
                <a:solidFill>
                  <a:srgbClr val="808080">
                    <a:lumMod val="50000"/>
                  </a:srgbClr>
                </a:solidFill>
                <a:latin typeface="Century Gothic" pitchFamily="34" charset="0"/>
              </a:rPr>
              <a:t>vida</a:t>
            </a:r>
            <a:endParaRPr lang="es-ES" altLang="es-ES" sz="1100" b="1" u="sng" dirty="0">
              <a:solidFill>
                <a:srgbClr val="808080">
                  <a:lumMod val="50000"/>
                </a:srgbClr>
              </a:solidFill>
              <a:latin typeface="Century Gothic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4569567" y="3573016"/>
            <a:ext cx="648072" cy="288032"/>
          </a:xfrm>
          <a:prstGeom prst="rect">
            <a:avLst/>
          </a:prstGeom>
          <a:noFill/>
          <a:ln w="38100">
            <a:solidFill>
              <a:srgbClr val="00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11" name="Rectangle 56"/>
          <p:cNvSpPr>
            <a:spLocks noChangeArrowheads="1"/>
          </p:cNvSpPr>
          <p:nvPr/>
        </p:nvSpPr>
        <p:spPr bwMode="auto">
          <a:xfrm>
            <a:off x="0" y="6525344"/>
            <a:ext cx="914400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ES" sz="900" dirty="0" smtClean="0">
                <a:solidFill>
                  <a:srgbClr val="5F5F5F"/>
                </a:solidFill>
                <a:latin typeface="Century Gothic" pitchFamily="34" charset="0"/>
              </a:rPr>
              <a:t>*Incluye sustancias que imitan el efecto de drogas ilegales y que se pueden presentar en forma de hierbas, pastillas, polvos, inciensos… Se encuentran incluidas todas las especificadas en el gráfico y otras por cuyo consumo no se pregunta de manera independiente en el cuestionario EDADES 2013/2014.</a:t>
            </a:r>
            <a:r>
              <a:rPr lang="es-ES" altLang="es-ES" sz="900" dirty="0">
                <a:solidFill>
                  <a:srgbClr val="5F5F5F"/>
                </a:solidFill>
                <a:latin typeface="Century Gothic" pitchFamily="34" charset="0"/>
              </a:rPr>
              <a:t>			</a:t>
            </a:r>
          </a:p>
        </p:txBody>
      </p:sp>
      <p:sp>
        <p:nvSpPr>
          <p:cNvPr id="12" name="Rectangle 52"/>
          <p:cNvSpPr>
            <a:spLocks noChangeArrowheads="1"/>
          </p:cNvSpPr>
          <p:nvPr/>
        </p:nvSpPr>
        <p:spPr bwMode="auto">
          <a:xfrm>
            <a:off x="-10540" y="6165304"/>
            <a:ext cx="219002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ES" sz="800" dirty="0" smtClean="0">
                <a:solidFill>
                  <a:srgbClr val="333333"/>
                </a:solidFill>
                <a:latin typeface="Century Gothic" pitchFamily="34" charset="0"/>
              </a:rPr>
              <a:t>EDADES 2013/2014. USID. DGPNSD. MSSSI</a:t>
            </a:r>
            <a:endParaRPr lang="es-ES" altLang="es-ES" sz="800" dirty="0">
              <a:solidFill>
                <a:srgbClr val="333333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33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0" y="260350"/>
            <a:ext cx="71643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Aft>
                <a:spcPct val="20000"/>
              </a:spcAft>
              <a:buFontTx/>
              <a:buNone/>
            </a:pPr>
            <a:r>
              <a:rPr lang="es-ES_tradnl" altLang="es-ES" dirty="0">
                <a:solidFill>
                  <a:srgbClr val="FFFFFF"/>
                </a:solidFill>
                <a:latin typeface="Century Gothic" pitchFamily="34" charset="0"/>
              </a:rPr>
              <a:t>Nuevas sustancias</a:t>
            </a:r>
            <a:endParaRPr lang="es-ES" altLang="es-ES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26627" name="Rectangle 8"/>
          <p:cNvSpPr>
            <a:spLocks noChangeArrowheads="1"/>
          </p:cNvSpPr>
          <p:nvPr/>
        </p:nvSpPr>
        <p:spPr bwMode="auto">
          <a:xfrm>
            <a:off x="468313" y="1125538"/>
            <a:ext cx="3959225" cy="216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es-ES" sz="1400" b="1" u="sng" dirty="0" smtClean="0">
                <a:solidFill>
                  <a:srgbClr val="006699"/>
                </a:solidFill>
                <a:latin typeface="Century Gothic" pitchFamily="34" charset="0"/>
              </a:rPr>
              <a:t>Policonsumo:</a:t>
            </a:r>
            <a:r>
              <a:rPr lang="es-ES" altLang="es-ES" sz="1400" b="1" dirty="0" smtClean="0">
                <a:solidFill>
                  <a:srgbClr val="333333"/>
                </a:solidFill>
                <a:latin typeface="Century Gothic" pitchFamily="34" charset="0"/>
              </a:rPr>
              <a:t> </a:t>
            </a:r>
            <a:r>
              <a:rPr lang="es-ES" altLang="es-ES" sz="1400" dirty="0" smtClean="0">
                <a:solidFill>
                  <a:srgbClr val="333333"/>
                </a:solidFill>
                <a:latin typeface="Century Gothic" pitchFamily="34" charset="0"/>
              </a:rPr>
              <a:t>El </a:t>
            </a:r>
            <a:r>
              <a:rPr lang="es-ES" altLang="es-ES" sz="1400" b="1" dirty="0" smtClean="0">
                <a:solidFill>
                  <a:srgbClr val="333333"/>
                </a:solidFill>
                <a:latin typeface="Century Gothic" pitchFamily="34" charset="0"/>
              </a:rPr>
              <a:t>78% </a:t>
            </a:r>
            <a:r>
              <a:rPr lang="es-ES" altLang="es-ES" sz="1400" dirty="0" smtClean="0">
                <a:solidFill>
                  <a:srgbClr val="333333"/>
                </a:solidFill>
                <a:latin typeface="Century Gothic" pitchFamily="34" charset="0"/>
              </a:rPr>
              <a:t>de los consumidores de NS lo hace en situación de</a:t>
            </a:r>
            <a:r>
              <a:rPr lang="es-ES" altLang="es-ES" sz="1400" b="1" dirty="0" smtClean="0">
                <a:solidFill>
                  <a:srgbClr val="333333"/>
                </a:solidFill>
                <a:latin typeface="Century Gothic" pitchFamily="34" charset="0"/>
              </a:rPr>
              <a:t> policonsumo </a:t>
            </a:r>
            <a:r>
              <a:rPr lang="es-ES" altLang="es-ES" sz="1400" dirty="0" smtClean="0">
                <a:solidFill>
                  <a:srgbClr val="333333"/>
                </a:solidFill>
                <a:latin typeface="Century Gothic" pitchFamily="34" charset="0"/>
              </a:rPr>
              <a:t>experimental </a:t>
            </a:r>
            <a:r>
              <a:rPr lang="es-ES" altLang="es-ES" sz="1400" b="1" dirty="0" smtClean="0">
                <a:solidFill>
                  <a:srgbClr val="333333"/>
                </a:solidFill>
                <a:latin typeface="Century Gothic" pitchFamily="34" charset="0"/>
              </a:rPr>
              <a:t>(5 o más sustancias)</a:t>
            </a:r>
          </a:p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s-ES" altLang="es-ES" sz="1400" b="1" dirty="0" smtClean="0">
              <a:solidFill>
                <a:srgbClr val="006699"/>
              </a:solidFill>
              <a:latin typeface="Century Gothic" pitchFamily="34" charset="0"/>
            </a:endParaRPr>
          </a:p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es-ES" sz="1400" b="1" u="sng" dirty="0" smtClean="0">
                <a:solidFill>
                  <a:srgbClr val="006699"/>
                </a:solidFill>
                <a:latin typeface="Century Gothic" pitchFamily="34" charset="0"/>
              </a:rPr>
              <a:t>Drogas ilegales</a:t>
            </a:r>
            <a:r>
              <a:rPr lang="es-ES" altLang="es-ES" sz="1400" b="1" dirty="0" smtClean="0">
                <a:solidFill>
                  <a:srgbClr val="006699"/>
                </a:solidFill>
                <a:latin typeface="Century Gothic" pitchFamily="34" charset="0"/>
              </a:rPr>
              <a:t>·</a:t>
            </a:r>
            <a:r>
              <a:rPr lang="es-ES" altLang="es-ES" sz="1400" b="1" dirty="0" smtClean="0">
                <a:solidFill>
                  <a:srgbClr val="333333"/>
                </a:solidFill>
                <a:latin typeface="Century Gothic" pitchFamily="34" charset="0"/>
              </a:rPr>
              <a:t>: </a:t>
            </a:r>
            <a:r>
              <a:rPr lang="es-ES" altLang="es-ES" sz="1400" dirty="0" smtClean="0">
                <a:solidFill>
                  <a:srgbClr val="333333"/>
                </a:solidFill>
                <a:latin typeface="Century Gothic" pitchFamily="34" charset="0"/>
              </a:rPr>
              <a:t>El </a:t>
            </a:r>
            <a:r>
              <a:rPr lang="es-ES" altLang="es-ES" sz="1400" b="1" dirty="0" smtClean="0">
                <a:solidFill>
                  <a:srgbClr val="333333"/>
                </a:solidFill>
                <a:latin typeface="Century Gothic" pitchFamily="34" charset="0"/>
              </a:rPr>
              <a:t>69,2% </a:t>
            </a:r>
            <a:r>
              <a:rPr lang="es-ES" altLang="es-ES" sz="1400" dirty="0" smtClean="0">
                <a:solidFill>
                  <a:srgbClr val="333333"/>
                </a:solidFill>
                <a:latin typeface="Century Gothic" pitchFamily="34" charset="0"/>
              </a:rPr>
              <a:t>de los consumidores de NS han consumido </a:t>
            </a:r>
            <a:r>
              <a:rPr lang="es-ES" altLang="es-ES" sz="1400" b="1" dirty="0" smtClean="0">
                <a:solidFill>
                  <a:srgbClr val="333333"/>
                </a:solidFill>
                <a:latin typeface="Century Gothic" pitchFamily="34" charset="0"/>
              </a:rPr>
              <a:t>drogas ilegales</a:t>
            </a:r>
            <a:r>
              <a:rPr lang="es-ES" altLang="es-ES" sz="1400" dirty="0" smtClean="0">
                <a:solidFill>
                  <a:srgbClr val="333333"/>
                </a:solidFill>
                <a:latin typeface="Century Gothic" pitchFamily="34" charset="0"/>
              </a:rPr>
              <a:t> frente al </a:t>
            </a:r>
            <a:r>
              <a:rPr lang="es-ES" altLang="es-ES" sz="1400" b="1" dirty="0" smtClean="0">
                <a:solidFill>
                  <a:srgbClr val="333333"/>
                </a:solidFill>
                <a:latin typeface="Century Gothic" pitchFamily="34" charset="0"/>
              </a:rPr>
              <a:t>8,2%</a:t>
            </a:r>
            <a:r>
              <a:rPr lang="es-ES" altLang="es-ES" sz="1400" dirty="0" smtClean="0">
                <a:solidFill>
                  <a:srgbClr val="333333"/>
                </a:solidFill>
                <a:latin typeface="Century Gothic" pitchFamily="34" charset="0"/>
              </a:rPr>
              <a:t> de los que no han consumido NS</a:t>
            </a:r>
            <a:endParaRPr lang="es-ES" altLang="es-ES" sz="1400" b="1" dirty="0">
              <a:solidFill>
                <a:srgbClr val="333333"/>
              </a:solidFill>
              <a:latin typeface="Century Gothic" pitchFamily="34" charset="0"/>
            </a:endParaRPr>
          </a:p>
        </p:txBody>
      </p:sp>
      <p:graphicFrame>
        <p:nvGraphicFramePr>
          <p:cNvPr id="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794330"/>
              </p:ext>
            </p:extLst>
          </p:nvPr>
        </p:nvGraphicFramePr>
        <p:xfrm>
          <a:off x="50800" y="3549650"/>
          <a:ext cx="8950325" cy="294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6629" name="Group 16"/>
          <p:cNvGrpSpPr>
            <a:grpSpLocks/>
          </p:cNvGrpSpPr>
          <p:nvPr/>
        </p:nvGrpSpPr>
        <p:grpSpPr bwMode="auto">
          <a:xfrm>
            <a:off x="4572000" y="1514484"/>
            <a:ext cx="4284663" cy="2773363"/>
            <a:chOff x="2912" y="608"/>
            <a:chExt cx="2699" cy="1747"/>
          </a:xfrm>
        </p:grpSpPr>
        <p:graphicFrame>
          <p:nvGraphicFramePr>
            <p:cNvPr id="3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77661330"/>
                </p:ext>
              </p:extLst>
            </p:nvPr>
          </p:nvGraphicFramePr>
          <p:xfrm>
            <a:off x="2912" y="608"/>
            <a:ext cx="2699" cy="174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6633" name="Text Box 11"/>
            <p:cNvSpPr txBox="1">
              <a:spLocks noChangeArrowheads="1"/>
            </p:cNvSpPr>
            <p:nvPr/>
          </p:nvSpPr>
          <p:spPr bwMode="auto">
            <a:xfrm>
              <a:off x="3878" y="754"/>
              <a:ext cx="31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s-ES" altLang="es-ES" sz="1800" b="1" dirty="0">
                  <a:solidFill>
                    <a:srgbClr val="006699"/>
                  </a:solidFill>
                  <a:latin typeface="Century Gothic" pitchFamily="34" charset="0"/>
                </a:rPr>
                <a:t>1</a:t>
              </a:r>
            </a:p>
          </p:txBody>
        </p:sp>
        <p:sp>
          <p:nvSpPr>
            <p:cNvPr id="26634" name="Text Box 12"/>
            <p:cNvSpPr txBox="1">
              <a:spLocks noChangeArrowheads="1"/>
            </p:cNvSpPr>
            <p:nvPr/>
          </p:nvSpPr>
          <p:spPr bwMode="auto">
            <a:xfrm>
              <a:off x="4286" y="663"/>
              <a:ext cx="31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s-ES" altLang="es-ES" sz="1800" b="1" dirty="0">
                  <a:solidFill>
                    <a:srgbClr val="006699"/>
                  </a:solidFill>
                  <a:latin typeface="Century Gothic" pitchFamily="34" charset="0"/>
                </a:rPr>
                <a:t>2</a:t>
              </a:r>
            </a:p>
          </p:txBody>
        </p:sp>
        <p:sp>
          <p:nvSpPr>
            <p:cNvPr id="26635" name="Text Box 13"/>
            <p:cNvSpPr txBox="1">
              <a:spLocks noChangeArrowheads="1"/>
            </p:cNvSpPr>
            <p:nvPr/>
          </p:nvSpPr>
          <p:spPr bwMode="auto">
            <a:xfrm>
              <a:off x="4558" y="754"/>
              <a:ext cx="31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s-ES" altLang="es-ES" sz="1800" b="1">
                  <a:solidFill>
                    <a:srgbClr val="006699"/>
                  </a:solidFill>
                  <a:latin typeface="Century Gothic" pitchFamily="34" charset="0"/>
                </a:rPr>
                <a:t>3</a:t>
              </a:r>
            </a:p>
          </p:txBody>
        </p:sp>
        <p:sp>
          <p:nvSpPr>
            <p:cNvPr id="26636" name="Text Box 14"/>
            <p:cNvSpPr txBox="1">
              <a:spLocks noChangeArrowheads="1"/>
            </p:cNvSpPr>
            <p:nvPr/>
          </p:nvSpPr>
          <p:spPr bwMode="auto">
            <a:xfrm>
              <a:off x="5103" y="754"/>
              <a:ext cx="31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s-ES" altLang="es-ES" sz="1800" b="1">
                  <a:solidFill>
                    <a:srgbClr val="006699"/>
                  </a:solidFill>
                  <a:latin typeface="Century Gothic" pitchFamily="34" charset="0"/>
                </a:rPr>
                <a:t>4</a:t>
              </a:r>
            </a:p>
          </p:txBody>
        </p:sp>
        <p:sp>
          <p:nvSpPr>
            <p:cNvPr id="26637" name="Text Box 15"/>
            <p:cNvSpPr txBox="1">
              <a:spLocks noChangeArrowheads="1"/>
            </p:cNvSpPr>
            <p:nvPr/>
          </p:nvSpPr>
          <p:spPr bwMode="auto">
            <a:xfrm>
              <a:off x="3197" y="896"/>
              <a:ext cx="31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s-ES" altLang="es-ES" sz="1800" b="1" dirty="0">
                  <a:solidFill>
                    <a:srgbClr val="006699"/>
                  </a:solidFill>
                  <a:latin typeface="Century Gothic" pitchFamily="34" charset="0"/>
                </a:rPr>
                <a:t>5</a:t>
              </a:r>
            </a:p>
          </p:txBody>
        </p:sp>
      </p:grpSp>
      <p:sp>
        <p:nvSpPr>
          <p:cNvPr id="26630" name="Rectangle 56"/>
          <p:cNvSpPr>
            <a:spLocks noChangeArrowheads="1"/>
          </p:cNvSpPr>
          <p:nvPr/>
        </p:nvSpPr>
        <p:spPr bwMode="auto">
          <a:xfrm>
            <a:off x="-1" y="6515950"/>
            <a:ext cx="9144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ES" sz="800" dirty="0" smtClean="0">
                <a:solidFill>
                  <a:srgbClr val="5F5F5F"/>
                </a:solidFill>
                <a:latin typeface="Century Gothic" pitchFamily="34" charset="0"/>
              </a:rPr>
              <a:t>*Drogas ilegales: Cannabis, cocaína polvo y/o base, éxtasis, anfetaminas, alucinógenos, </a:t>
            </a:r>
            <a:r>
              <a:rPr lang="es-ES" altLang="es-ES" sz="800" dirty="0">
                <a:solidFill>
                  <a:srgbClr val="5F5F5F"/>
                </a:solidFill>
                <a:latin typeface="Century Gothic" pitchFamily="34" charset="0"/>
              </a:rPr>
              <a:t>heroína. </a:t>
            </a:r>
            <a:endParaRPr lang="es-ES" altLang="es-ES" sz="800" dirty="0" smtClean="0">
              <a:solidFill>
                <a:srgbClr val="5F5F5F"/>
              </a:solidFill>
              <a:latin typeface="Century Gothic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ES" sz="800" dirty="0" smtClean="0">
                <a:solidFill>
                  <a:srgbClr val="5F5F5F"/>
                </a:solidFill>
                <a:latin typeface="Century Gothic" pitchFamily="34" charset="0"/>
              </a:rPr>
              <a:t>**Alcohol</a:t>
            </a:r>
            <a:r>
              <a:rPr lang="es-ES" altLang="es-ES" sz="800" dirty="0">
                <a:solidFill>
                  <a:srgbClr val="5F5F5F"/>
                </a:solidFill>
                <a:latin typeface="Century Gothic" pitchFamily="34" charset="0"/>
              </a:rPr>
              <a:t>, tabaco, hipnosedantes, cánnabis, cocaína en polvo, base, éxtasis, anfetaminas, alucinógenos, heroína </a:t>
            </a:r>
            <a:r>
              <a:rPr lang="es-ES" altLang="es-ES" sz="800">
                <a:solidFill>
                  <a:srgbClr val="5F5F5F"/>
                </a:solidFill>
                <a:latin typeface="Century Gothic" pitchFamily="34" charset="0"/>
              </a:rPr>
              <a:t>e </a:t>
            </a:r>
            <a:r>
              <a:rPr lang="es-ES" altLang="es-ES" sz="800" smtClean="0">
                <a:solidFill>
                  <a:srgbClr val="5F5F5F"/>
                </a:solidFill>
                <a:latin typeface="Century Gothic" pitchFamily="34" charset="0"/>
              </a:rPr>
              <a:t>inhalables</a:t>
            </a:r>
            <a:endParaRPr lang="es-ES" altLang="es-ES" sz="800" dirty="0" smtClean="0">
              <a:solidFill>
                <a:srgbClr val="5F5F5F"/>
              </a:solidFill>
              <a:latin typeface="Century Gothic" pitchFamily="34" charset="0"/>
            </a:endParaRPr>
          </a:p>
        </p:txBody>
      </p:sp>
      <p:cxnSp>
        <p:nvCxnSpPr>
          <p:cNvPr id="5" name="4 Conector recto de flecha"/>
          <p:cNvCxnSpPr/>
          <p:nvPr/>
        </p:nvCxnSpPr>
        <p:spPr>
          <a:xfrm flipH="1">
            <a:off x="3059832" y="4221088"/>
            <a:ext cx="1224136" cy="0"/>
          </a:xfrm>
          <a:prstGeom prst="straightConnector1">
            <a:avLst/>
          </a:prstGeom>
          <a:ln w="254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 flipH="1">
            <a:off x="7094537" y="5517232"/>
            <a:ext cx="1224136" cy="0"/>
          </a:xfrm>
          <a:prstGeom prst="straightConnector1">
            <a:avLst/>
          </a:prstGeom>
          <a:ln w="254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Rectángulo"/>
          <p:cNvSpPr/>
          <p:nvPr/>
        </p:nvSpPr>
        <p:spPr>
          <a:xfrm>
            <a:off x="4571999" y="1112741"/>
            <a:ext cx="446722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100" b="1" dirty="0">
                <a:solidFill>
                  <a:srgbClr val="808080">
                    <a:lumMod val="75000"/>
                  </a:srgbClr>
                </a:solidFill>
                <a:latin typeface="Century Gothic" panose="020B0502020202020204" pitchFamily="34" charset="0"/>
              </a:rPr>
              <a:t>Prevalencia de consumo de una sola o más sustancias psicoactivas** entre los consumidores de nuevas sustancias alguna vez en la vida</a:t>
            </a:r>
          </a:p>
        </p:txBody>
      </p:sp>
      <p:sp>
        <p:nvSpPr>
          <p:cNvPr id="18" name="Rectangle 52"/>
          <p:cNvSpPr>
            <a:spLocks noChangeArrowheads="1"/>
          </p:cNvSpPr>
          <p:nvPr/>
        </p:nvSpPr>
        <p:spPr bwMode="auto">
          <a:xfrm>
            <a:off x="-1" y="6165304"/>
            <a:ext cx="219002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ES" sz="800" dirty="0" smtClean="0">
                <a:solidFill>
                  <a:srgbClr val="333333"/>
                </a:solidFill>
                <a:latin typeface="Century Gothic" pitchFamily="34" charset="0"/>
              </a:rPr>
              <a:t>EDADES 2013/2014. USID. DGPNSD. MSSSI</a:t>
            </a:r>
            <a:endParaRPr lang="es-ES" altLang="es-ES" sz="800" dirty="0">
              <a:solidFill>
                <a:srgbClr val="333333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61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0" y="260350"/>
            <a:ext cx="71643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Aft>
                <a:spcPct val="20000"/>
              </a:spcAft>
              <a:buFontTx/>
              <a:buNone/>
            </a:pPr>
            <a:r>
              <a:rPr lang="es-ES_tradnl" altLang="es-ES">
                <a:solidFill>
                  <a:srgbClr val="FFFFFF"/>
                </a:solidFill>
                <a:latin typeface="Century Gothic" pitchFamily="34" charset="0"/>
              </a:rPr>
              <a:t>Policonsumo</a:t>
            </a:r>
            <a:endParaRPr lang="es-ES" altLang="es-ES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179388" y="1052513"/>
            <a:ext cx="48974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ES" altLang="es-ES" sz="1800" b="1">
                <a:solidFill>
                  <a:srgbClr val="333333"/>
                </a:solidFill>
                <a:latin typeface="Century Gothic" pitchFamily="34" charset="0"/>
              </a:rPr>
              <a:t>Últimos 12 meses, según sexo</a:t>
            </a:r>
          </a:p>
        </p:txBody>
      </p:sp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981075"/>
            <a:ext cx="26511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981075"/>
            <a:ext cx="233363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Rectangle 8" descr="Diagonal hacia abajo clara"/>
          <p:cNvSpPr>
            <a:spLocks noChangeArrowheads="1"/>
          </p:cNvSpPr>
          <p:nvPr/>
        </p:nvSpPr>
        <p:spPr bwMode="auto">
          <a:xfrm>
            <a:off x="3635375" y="1125538"/>
            <a:ext cx="215900" cy="215900"/>
          </a:xfrm>
          <a:prstGeom prst="rect">
            <a:avLst/>
          </a:prstGeom>
          <a:pattFill prst="ltDnDiag">
            <a:fgClr>
              <a:schemeClr val="bg1"/>
            </a:fgClr>
            <a:bgClr>
              <a:srgbClr val="99CCFF"/>
            </a:bgClr>
          </a:pattFill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19463" name="Rectangle 9" descr="Diagonal hacia abajo oscura"/>
          <p:cNvSpPr>
            <a:spLocks noChangeArrowheads="1"/>
          </p:cNvSpPr>
          <p:nvPr/>
        </p:nvSpPr>
        <p:spPr bwMode="auto">
          <a:xfrm>
            <a:off x="4427538" y="1125538"/>
            <a:ext cx="215900" cy="215900"/>
          </a:xfrm>
          <a:prstGeom prst="rect">
            <a:avLst/>
          </a:prstGeom>
          <a:pattFill prst="dkDnDiag">
            <a:fgClr>
              <a:schemeClr val="bg1"/>
            </a:fgClr>
            <a:bgClr>
              <a:srgbClr val="CC00FF"/>
            </a:bgClr>
          </a:pattFill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>
              <a:solidFill>
                <a:srgbClr val="000000"/>
              </a:solidFill>
            </a:endParaRPr>
          </a:p>
        </p:txBody>
      </p:sp>
      <p:graphicFrame>
        <p:nvGraphicFramePr>
          <p:cNvPr id="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0811159"/>
              </p:ext>
            </p:extLst>
          </p:nvPr>
        </p:nvGraphicFramePr>
        <p:xfrm>
          <a:off x="50800" y="2330450"/>
          <a:ext cx="8420100" cy="4232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465" name="Rectangle 10"/>
          <p:cNvSpPr>
            <a:spLocks noChangeArrowheads="1"/>
          </p:cNvSpPr>
          <p:nvPr/>
        </p:nvSpPr>
        <p:spPr bwMode="auto">
          <a:xfrm>
            <a:off x="-1" y="1628800"/>
            <a:ext cx="6228185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99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_tradnl" altLang="es-ES" sz="1400" dirty="0">
                <a:solidFill>
                  <a:srgbClr val="333333"/>
                </a:solidFill>
                <a:latin typeface="Century Gothic" pitchFamily="34" charset="0"/>
              </a:rPr>
              <a:t>En los últimos 12 </a:t>
            </a:r>
            <a:r>
              <a:rPr lang="es-ES_tradnl" altLang="es-ES" sz="1400" dirty="0" smtClean="0">
                <a:solidFill>
                  <a:srgbClr val="333333"/>
                </a:solidFill>
                <a:latin typeface="Century Gothic" pitchFamily="34" charset="0"/>
              </a:rPr>
              <a:t>meses un </a:t>
            </a:r>
            <a:r>
              <a:rPr lang="es-ES_tradnl" altLang="es-ES" sz="1400" b="1" dirty="0">
                <a:solidFill>
                  <a:srgbClr val="333333"/>
                </a:solidFill>
                <a:latin typeface="Century Gothic" pitchFamily="34" charset="0"/>
              </a:rPr>
              <a:t>13,6%</a:t>
            </a:r>
            <a:r>
              <a:rPr lang="es-ES_tradnl" altLang="es-ES" sz="1400" dirty="0">
                <a:solidFill>
                  <a:srgbClr val="333333"/>
                </a:solidFill>
                <a:latin typeface="Century Gothic" pitchFamily="34" charset="0"/>
              </a:rPr>
              <a:t> no han consumido </a:t>
            </a:r>
            <a:r>
              <a:rPr lang="es-ES_tradnl" altLang="es-ES" sz="1400" b="1" dirty="0" smtClean="0">
                <a:solidFill>
                  <a:srgbClr val="333333"/>
                </a:solidFill>
                <a:latin typeface="Century Gothic" pitchFamily="34" charset="0"/>
              </a:rPr>
              <a:t>ninguna sustancia</a:t>
            </a:r>
            <a:endParaRPr lang="es-ES_tradnl" altLang="es-ES" sz="1400" b="1" dirty="0">
              <a:solidFill>
                <a:srgbClr val="333333"/>
              </a:solidFill>
              <a:latin typeface="Century Gothic" pitchFamily="34" charset="0"/>
            </a:endParaRPr>
          </a:p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_tradnl" altLang="es-ES" sz="1400" dirty="0">
                <a:solidFill>
                  <a:srgbClr val="333333"/>
                </a:solidFill>
                <a:latin typeface="Century Gothic" pitchFamily="34" charset="0"/>
              </a:rPr>
              <a:t>El % de mujeres que no consumen casi duplica al de </a:t>
            </a:r>
            <a:r>
              <a:rPr lang="es-ES_tradnl" altLang="es-ES" sz="1400" dirty="0" smtClean="0">
                <a:solidFill>
                  <a:srgbClr val="333333"/>
                </a:solidFill>
                <a:latin typeface="Century Gothic" pitchFamily="34" charset="0"/>
              </a:rPr>
              <a:t>hombres</a:t>
            </a:r>
          </a:p>
        </p:txBody>
      </p:sp>
      <p:graphicFrame>
        <p:nvGraphicFramePr>
          <p:cNvPr id="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5693189"/>
              </p:ext>
            </p:extLst>
          </p:nvPr>
        </p:nvGraphicFramePr>
        <p:xfrm>
          <a:off x="5356379" y="1171996"/>
          <a:ext cx="3781425" cy="325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467" name="Rectangle 13"/>
          <p:cNvSpPr>
            <a:spLocks noChangeArrowheads="1"/>
          </p:cNvSpPr>
          <p:nvPr/>
        </p:nvSpPr>
        <p:spPr bwMode="auto">
          <a:xfrm>
            <a:off x="539750" y="4437063"/>
            <a:ext cx="1223963" cy="1152525"/>
          </a:xfrm>
          <a:prstGeom prst="rect">
            <a:avLst/>
          </a:prstGeom>
          <a:noFill/>
          <a:ln w="38100">
            <a:solidFill>
              <a:srgbClr val="00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19468" name="Line 14"/>
          <p:cNvSpPr>
            <a:spLocks noChangeShapeType="1"/>
          </p:cNvSpPr>
          <p:nvPr/>
        </p:nvSpPr>
        <p:spPr bwMode="auto">
          <a:xfrm flipV="1">
            <a:off x="1187450" y="2349500"/>
            <a:ext cx="0" cy="2087563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4000">
              <a:solidFill>
                <a:srgbClr val="00000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294313" y="4386235"/>
            <a:ext cx="3740150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_tradnl" altLang="es-ES" sz="1400" dirty="0">
                <a:solidFill>
                  <a:srgbClr val="000000"/>
                </a:solidFill>
                <a:latin typeface="Century Gothic" pitchFamily="34" charset="0"/>
              </a:rPr>
              <a:t>El </a:t>
            </a:r>
            <a:r>
              <a:rPr lang="es-ES_tradnl" altLang="es-ES" sz="1400" b="1" dirty="0">
                <a:solidFill>
                  <a:srgbClr val="000000"/>
                </a:solidFill>
                <a:latin typeface="Century Gothic" pitchFamily="34" charset="0"/>
              </a:rPr>
              <a:t>cánnabis</a:t>
            </a:r>
            <a:r>
              <a:rPr lang="es-ES_tradnl" altLang="es-ES" sz="1400" dirty="0">
                <a:solidFill>
                  <a:srgbClr val="000000"/>
                </a:solidFill>
                <a:latin typeface="Century Gothic" pitchFamily="34" charset="0"/>
              </a:rPr>
              <a:t> está presente en el </a:t>
            </a:r>
            <a:r>
              <a:rPr lang="es-ES_tradnl" altLang="es-ES" sz="1400" b="1" dirty="0">
                <a:solidFill>
                  <a:srgbClr val="000000"/>
                </a:solidFill>
                <a:latin typeface="Century Gothic" pitchFamily="34" charset="0"/>
              </a:rPr>
              <a:t>90%</a:t>
            </a:r>
            <a:r>
              <a:rPr lang="es-ES_tradnl" altLang="es-ES" sz="1400" dirty="0">
                <a:solidFill>
                  <a:srgbClr val="000000"/>
                </a:solidFill>
                <a:latin typeface="Century Gothic" pitchFamily="34" charset="0"/>
              </a:rPr>
              <a:t> de los </a:t>
            </a:r>
            <a:r>
              <a:rPr lang="es-ES_tradnl" altLang="es-ES" sz="1400" dirty="0" err="1">
                <a:solidFill>
                  <a:srgbClr val="000000"/>
                </a:solidFill>
                <a:latin typeface="Century Gothic" pitchFamily="34" charset="0"/>
              </a:rPr>
              <a:t>policonsumos</a:t>
            </a:r>
            <a:r>
              <a:rPr lang="es-ES_tradnl" altLang="es-ES" sz="1400" dirty="0">
                <a:solidFill>
                  <a:srgbClr val="000000"/>
                </a:solidFill>
                <a:latin typeface="Century Gothic" pitchFamily="34" charset="0"/>
              </a:rPr>
              <a:t> de sustancias ilegales</a:t>
            </a:r>
          </a:p>
        </p:txBody>
      </p:sp>
      <p:sp>
        <p:nvSpPr>
          <p:cNvPr id="15" name="Rectangle 52"/>
          <p:cNvSpPr>
            <a:spLocks noChangeArrowheads="1"/>
          </p:cNvSpPr>
          <p:nvPr/>
        </p:nvSpPr>
        <p:spPr bwMode="auto">
          <a:xfrm>
            <a:off x="0" y="6643688"/>
            <a:ext cx="219002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ES" sz="800" dirty="0" smtClean="0">
                <a:solidFill>
                  <a:srgbClr val="333333"/>
                </a:solidFill>
                <a:latin typeface="Century Gothic" pitchFamily="34" charset="0"/>
              </a:rPr>
              <a:t>EDADES 2013/2014. USID. DGPNSD. MSSSI</a:t>
            </a:r>
            <a:endParaRPr lang="es-ES" altLang="es-ES" sz="800" dirty="0">
              <a:solidFill>
                <a:srgbClr val="333333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50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0" y="260350"/>
            <a:ext cx="71643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Aft>
                <a:spcPct val="20000"/>
              </a:spcAft>
              <a:buFontTx/>
              <a:buNone/>
            </a:pPr>
            <a:r>
              <a:rPr lang="es-ES_tradnl" altLang="es-ES">
                <a:solidFill>
                  <a:srgbClr val="FFFFFF"/>
                </a:solidFill>
                <a:latin typeface="Century Gothic" pitchFamily="34" charset="0"/>
              </a:rPr>
              <a:t>Policonsumo y binge drinking</a:t>
            </a:r>
            <a:endParaRPr lang="es-ES" altLang="es-ES">
              <a:solidFill>
                <a:srgbClr val="FFFFFF"/>
              </a:solidFill>
              <a:latin typeface="Century Gothic" pitchFamily="34" charset="0"/>
            </a:endParaRPr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5925642"/>
              </p:ext>
            </p:extLst>
          </p:nvPr>
        </p:nvGraphicFramePr>
        <p:xfrm>
          <a:off x="236538" y="2184400"/>
          <a:ext cx="8697912" cy="4033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250825" y="1196975"/>
            <a:ext cx="8713788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99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6699"/>
              </a:buClr>
              <a:buFont typeface="Wingdings" pitchFamily="2" charset="2"/>
              <a:buChar char="è"/>
            </a:pPr>
            <a:r>
              <a:rPr lang="es-ES_tradnl" altLang="es-ES" sz="1400" b="1" dirty="0">
                <a:solidFill>
                  <a:srgbClr val="333333"/>
                </a:solidFill>
                <a:latin typeface="Century Gothic" pitchFamily="34" charset="0"/>
              </a:rPr>
              <a:t>El </a:t>
            </a:r>
            <a:r>
              <a:rPr lang="es-ES_tradnl" altLang="es-ES" sz="1400" b="1" u="sng" dirty="0">
                <a:solidFill>
                  <a:srgbClr val="333333"/>
                </a:solidFill>
                <a:latin typeface="Century Gothic" pitchFamily="34" charset="0"/>
              </a:rPr>
              <a:t>alcohol</a:t>
            </a:r>
            <a:r>
              <a:rPr lang="es-ES_tradnl" altLang="es-ES" sz="1400" b="1" dirty="0">
                <a:solidFill>
                  <a:srgbClr val="333333"/>
                </a:solidFill>
                <a:latin typeface="Century Gothic" pitchFamily="34" charset="0"/>
              </a:rPr>
              <a:t> </a:t>
            </a:r>
            <a:r>
              <a:rPr lang="es-ES_tradnl" altLang="es-ES" sz="1400" dirty="0">
                <a:solidFill>
                  <a:srgbClr val="333333"/>
                </a:solidFill>
                <a:latin typeface="Century Gothic" pitchFamily="34" charset="0"/>
              </a:rPr>
              <a:t>está presente en el</a:t>
            </a:r>
            <a:r>
              <a:rPr lang="es-ES_tradnl" altLang="es-ES" sz="1400" b="1" dirty="0">
                <a:solidFill>
                  <a:srgbClr val="333333"/>
                </a:solidFill>
                <a:latin typeface="Century Gothic" pitchFamily="34" charset="0"/>
              </a:rPr>
              <a:t> 90 % de los </a:t>
            </a:r>
            <a:r>
              <a:rPr lang="es-ES_tradnl" altLang="es-ES" sz="1400" b="1" dirty="0" err="1">
                <a:solidFill>
                  <a:srgbClr val="333333"/>
                </a:solidFill>
                <a:latin typeface="Century Gothic" pitchFamily="34" charset="0"/>
              </a:rPr>
              <a:t>policonsumos</a:t>
            </a:r>
            <a:r>
              <a:rPr lang="es-ES_tradnl" altLang="es-ES" sz="1400" b="1" dirty="0">
                <a:solidFill>
                  <a:srgbClr val="333333"/>
                </a:solidFill>
                <a:latin typeface="Century Gothic" pitchFamily="34" charset="0"/>
              </a:rPr>
              <a:t>. </a:t>
            </a: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6699"/>
              </a:buClr>
              <a:buFont typeface="Wingdings" pitchFamily="2" charset="2"/>
              <a:buChar char="è"/>
            </a:pPr>
            <a:r>
              <a:rPr lang="es-ES" altLang="es-ES" sz="1400" b="1" u="sng" dirty="0">
                <a:solidFill>
                  <a:srgbClr val="333333"/>
                </a:solidFill>
                <a:latin typeface="Century Gothic" pitchFamily="34" charset="0"/>
              </a:rPr>
              <a:t>El consumo de alcohol</a:t>
            </a:r>
            <a:r>
              <a:rPr lang="es-ES" altLang="es-ES" sz="1400" b="1" dirty="0">
                <a:solidFill>
                  <a:srgbClr val="333333"/>
                </a:solidFill>
                <a:latin typeface="Century Gothic" pitchFamily="34" charset="0"/>
              </a:rPr>
              <a:t>, </a:t>
            </a:r>
            <a:r>
              <a:rPr lang="es-ES" altLang="es-ES" sz="1400" dirty="0">
                <a:solidFill>
                  <a:srgbClr val="333333"/>
                </a:solidFill>
                <a:latin typeface="Century Gothic" pitchFamily="34" charset="0"/>
              </a:rPr>
              <a:t>sobre todo si es de tipo intensivo</a:t>
            </a:r>
            <a:r>
              <a:rPr lang="es-ES" altLang="es-ES" sz="1400" b="1" dirty="0">
                <a:solidFill>
                  <a:srgbClr val="333333"/>
                </a:solidFill>
                <a:latin typeface="Century Gothic" pitchFamily="34" charset="0"/>
              </a:rPr>
              <a:t> </a:t>
            </a:r>
            <a:r>
              <a:rPr lang="es-ES" altLang="es-ES" sz="1400" dirty="0">
                <a:solidFill>
                  <a:srgbClr val="333333"/>
                </a:solidFill>
                <a:latin typeface="Century Gothic" pitchFamily="34" charset="0"/>
              </a:rPr>
              <a:t>(</a:t>
            </a:r>
            <a:r>
              <a:rPr lang="es-ES" altLang="es-ES" sz="1400" b="1" dirty="0" err="1">
                <a:solidFill>
                  <a:srgbClr val="333333"/>
                </a:solidFill>
                <a:latin typeface="Century Gothic" pitchFamily="34" charset="0"/>
              </a:rPr>
              <a:t>binge</a:t>
            </a:r>
            <a:r>
              <a:rPr lang="es-ES" altLang="es-ES" sz="1400" b="1" dirty="0">
                <a:solidFill>
                  <a:srgbClr val="333333"/>
                </a:solidFill>
                <a:latin typeface="Century Gothic" pitchFamily="34" charset="0"/>
              </a:rPr>
              <a:t> </a:t>
            </a:r>
            <a:r>
              <a:rPr lang="es-ES" altLang="es-ES" sz="1400" b="1" dirty="0" err="1">
                <a:solidFill>
                  <a:srgbClr val="333333"/>
                </a:solidFill>
                <a:latin typeface="Century Gothic" pitchFamily="34" charset="0"/>
              </a:rPr>
              <a:t>drinking</a:t>
            </a:r>
            <a:r>
              <a:rPr lang="es-ES" altLang="es-ES" sz="1400" dirty="0">
                <a:solidFill>
                  <a:srgbClr val="333333"/>
                </a:solidFill>
                <a:latin typeface="Century Gothic" pitchFamily="34" charset="0"/>
              </a:rPr>
              <a:t> e intoxicaciones etílicas)</a:t>
            </a:r>
            <a:r>
              <a:rPr lang="es-ES" altLang="es-ES" sz="1400" b="1" dirty="0">
                <a:solidFill>
                  <a:srgbClr val="333333"/>
                </a:solidFill>
                <a:latin typeface="Century Gothic" pitchFamily="34" charset="0"/>
              </a:rPr>
              <a:t> </a:t>
            </a:r>
            <a:r>
              <a:rPr lang="es-ES" altLang="es-ES" sz="1400" dirty="0">
                <a:solidFill>
                  <a:srgbClr val="333333"/>
                </a:solidFill>
                <a:latin typeface="Century Gothic" pitchFamily="34" charset="0"/>
              </a:rPr>
              <a:t>se </a:t>
            </a:r>
            <a:r>
              <a:rPr lang="es-ES" altLang="es-ES" sz="1400" b="1" dirty="0">
                <a:solidFill>
                  <a:srgbClr val="333333"/>
                </a:solidFill>
                <a:latin typeface="Century Gothic" pitchFamily="34" charset="0"/>
              </a:rPr>
              <a:t>asocia</a:t>
            </a:r>
            <a:r>
              <a:rPr lang="es-ES" altLang="es-ES" sz="1400" dirty="0">
                <a:solidFill>
                  <a:srgbClr val="333333"/>
                </a:solidFill>
                <a:latin typeface="Century Gothic" pitchFamily="34" charset="0"/>
              </a:rPr>
              <a:t> con una</a:t>
            </a:r>
            <a:r>
              <a:rPr lang="es-ES" altLang="es-ES" sz="1400" b="1" dirty="0">
                <a:solidFill>
                  <a:srgbClr val="333333"/>
                </a:solidFill>
                <a:latin typeface="Century Gothic" pitchFamily="34" charset="0"/>
              </a:rPr>
              <a:t> mayor prevalencia de consumo de otras drogas. </a:t>
            </a:r>
          </a:p>
        </p:txBody>
      </p:sp>
      <p:sp>
        <p:nvSpPr>
          <p:cNvPr id="20485" name="Rectangle 7"/>
          <p:cNvSpPr>
            <a:spLocks noChangeArrowheads="1"/>
          </p:cNvSpPr>
          <p:nvPr/>
        </p:nvSpPr>
        <p:spPr bwMode="auto">
          <a:xfrm>
            <a:off x="323528" y="4652963"/>
            <a:ext cx="1872208" cy="648245"/>
          </a:xfrm>
          <a:prstGeom prst="rect">
            <a:avLst/>
          </a:prstGeom>
          <a:noFill/>
          <a:ln w="38100">
            <a:solidFill>
              <a:srgbClr val="00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20486" name="Text Box 8"/>
          <p:cNvSpPr txBox="1">
            <a:spLocks noChangeArrowheads="1"/>
          </p:cNvSpPr>
          <p:nvPr/>
        </p:nvSpPr>
        <p:spPr bwMode="auto">
          <a:xfrm>
            <a:off x="8101013" y="5452157"/>
            <a:ext cx="43142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ES" altLang="es-ES" sz="900" dirty="0">
                <a:solidFill>
                  <a:srgbClr val="000000"/>
                </a:solidFill>
                <a:latin typeface="Century Gothic" pitchFamily="34" charset="0"/>
              </a:rPr>
              <a:t>21,1</a:t>
            </a:r>
          </a:p>
        </p:txBody>
      </p:sp>
      <p:sp>
        <p:nvSpPr>
          <p:cNvPr id="20487" name="Line 9"/>
          <p:cNvSpPr>
            <a:spLocks noChangeShapeType="1"/>
          </p:cNvSpPr>
          <p:nvPr/>
        </p:nvSpPr>
        <p:spPr bwMode="auto">
          <a:xfrm flipH="1">
            <a:off x="7668343" y="5373688"/>
            <a:ext cx="216769" cy="431576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4000">
              <a:solidFill>
                <a:srgbClr val="000000"/>
              </a:solidFill>
            </a:endParaRPr>
          </a:p>
        </p:txBody>
      </p:sp>
      <p:sp>
        <p:nvSpPr>
          <p:cNvPr id="20488" name="Line 10"/>
          <p:cNvSpPr>
            <a:spLocks noChangeShapeType="1"/>
          </p:cNvSpPr>
          <p:nvPr/>
        </p:nvSpPr>
        <p:spPr bwMode="auto">
          <a:xfrm flipH="1">
            <a:off x="7812881" y="5373688"/>
            <a:ext cx="216694" cy="431576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4000">
              <a:solidFill>
                <a:srgbClr val="000000"/>
              </a:solidFill>
            </a:endParaRPr>
          </a:p>
        </p:txBody>
      </p:sp>
      <p:sp>
        <p:nvSpPr>
          <p:cNvPr id="9" name="Rectangle 52"/>
          <p:cNvSpPr>
            <a:spLocks noChangeArrowheads="1"/>
          </p:cNvSpPr>
          <p:nvPr/>
        </p:nvSpPr>
        <p:spPr bwMode="auto">
          <a:xfrm>
            <a:off x="0" y="6643688"/>
            <a:ext cx="219002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ES" sz="800" dirty="0" smtClean="0">
                <a:solidFill>
                  <a:srgbClr val="333333"/>
                </a:solidFill>
                <a:latin typeface="Century Gothic" pitchFamily="34" charset="0"/>
              </a:rPr>
              <a:t>EDADES 2013/2014. USID. DGPNSD. MSSSI</a:t>
            </a:r>
            <a:endParaRPr lang="es-ES" altLang="es-ES" sz="800" dirty="0">
              <a:solidFill>
                <a:srgbClr val="333333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3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0" y="260350"/>
            <a:ext cx="72358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Aft>
                <a:spcPct val="20000"/>
              </a:spcAft>
              <a:buFontTx/>
              <a:buNone/>
            </a:pPr>
            <a:r>
              <a:rPr lang="es-ES_tradnl" altLang="es-ES" dirty="0" smtClean="0">
                <a:solidFill>
                  <a:srgbClr val="FFFFFF"/>
                </a:solidFill>
                <a:latin typeface="Century Gothic" pitchFamily="34" charset="0"/>
              </a:rPr>
              <a:t>Incidencia anual  </a:t>
            </a:r>
            <a:endParaRPr lang="es-ES" altLang="es-ES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4" name="Rectangle 52"/>
          <p:cNvSpPr>
            <a:spLocks noChangeArrowheads="1"/>
          </p:cNvSpPr>
          <p:nvPr/>
        </p:nvSpPr>
        <p:spPr bwMode="auto">
          <a:xfrm>
            <a:off x="0" y="6643688"/>
            <a:ext cx="192071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ES" sz="800" dirty="0" smtClean="0">
                <a:solidFill>
                  <a:srgbClr val="333333"/>
                </a:solidFill>
                <a:latin typeface="Century Gothic" pitchFamily="34" charset="0"/>
              </a:rPr>
              <a:t>EDADES 2013. USID. DGPNSD. MSSSI</a:t>
            </a:r>
            <a:endParaRPr lang="es-ES" altLang="es-ES" sz="800" dirty="0">
              <a:solidFill>
                <a:srgbClr val="333333"/>
              </a:solidFill>
              <a:latin typeface="Century Gothic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79512" y="1124744"/>
            <a:ext cx="8712968" cy="123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9933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006699"/>
              </a:buClr>
              <a:buFont typeface="Wingdings" pitchFamily="2" charset="2"/>
              <a:buChar char="è"/>
            </a:pPr>
            <a:r>
              <a:rPr lang="es-ES" altLang="es-ES" sz="1400" dirty="0" smtClean="0">
                <a:solidFill>
                  <a:srgbClr val="333333"/>
                </a:solidFill>
                <a:latin typeface="Century Gothic" pitchFamily="34" charset="0"/>
              </a:rPr>
              <a:t> </a:t>
            </a:r>
            <a:r>
              <a:rPr lang="es-ES" sz="1400" dirty="0">
                <a:latin typeface="Century Gothic" pitchFamily="34" charset="0"/>
              </a:rPr>
              <a:t>En el último año previo a la encuesta comenzaron a consumir cannabis </a:t>
            </a:r>
            <a:r>
              <a:rPr lang="es-ES" sz="1400" dirty="0" smtClean="0">
                <a:latin typeface="Century Gothic" pitchFamily="34" charset="0"/>
              </a:rPr>
              <a:t>168.677 personas (5,3 </a:t>
            </a:r>
            <a:r>
              <a:rPr lang="es-ES" sz="1400" dirty="0">
                <a:latin typeface="Century Gothic" pitchFamily="34" charset="0"/>
              </a:rPr>
              <a:t>por cada mil </a:t>
            </a:r>
            <a:r>
              <a:rPr lang="es-ES" sz="1400" dirty="0" smtClean="0">
                <a:latin typeface="Century Gothic" pitchFamily="34" charset="0"/>
              </a:rPr>
              <a:t>encuestados), </a:t>
            </a:r>
            <a:r>
              <a:rPr lang="es-ES" sz="1400" dirty="0">
                <a:latin typeface="Century Gothic" pitchFamily="34" charset="0"/>
              </a:rPr>
              <a:t>tabaco </a:t>
            </a:r>
            <a:r>
              <a:rPr lang="es-ES" sz="1400" dirty="0" smtClean="0">
                <a:latin typeface="Century Gothic" pitchFamily="34" charset="0"/>
              </a:rPr>
              <a:t>142.282 </a:t>
            </a:r>
            <a:r>
              <a:rPr lang="es-ES" sz="1400" dirty="0">
                <a:latin typeface="Century Gothic" pitchFamily="34" charset="0"/>
              </a:rPr>
              <a:t>(4,4/1.000) y cocaína en polvo </a:t>
            </a:r>
            <a:r>
              <a:rPr lang="es-ES" sz="1400" dirty="0" smtClean="0">
                <a:latin typeface="Century Gothic" pitchFamily="34" charset="0"/>
              </a:rPr>
              <a:t>38.551 </a:t>
            </a:r>
            <a:r>
              <a:rPr lang="es-ES" sz="1400" dirty="0">
                <a:latin typeface="Century Gothic" pitchFamily="34" charset="0"/>
              </a:rPr>
              <a:t>(</a:t>
            </a:r>
            <a:r>
              <a:rPr lang="es-ES" sz="1400" dirty="0" smtClean="0">
                <a:latin typeface="Century Gothic" pitchFamily="34" charset="0"/>
              </a:rPr>
              <a:t>1,2/1.000</a:t>
            </a:r>
            <a:r>
              <a:rPr lang="es-ES" sz="1400" dirty="0" smtClean="0">
                <a:solidFill>
                  <a:srgbClr val="333333"/>
                </a:solidFill>
                <a:latin typeface="Century Gothic" pitchFamily="34" charset="0"/>
              </a:rPr>
              <a:t>)</a:t>
            </a:r>
          </a:p>
          <a:p>
            <a:pPr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006699"/>
              </a:buClr>
              <a:buFont typeface="Wingdings" pitchFamily="2" charset="2"/>
              <a:buChar char="è"/>
            </a:pPr>
            <a:r>
              <a:rPr lang="es-ES" altLang="es-ES" sz="1400" b="1" dirty="0" smtClean="0">
                <a:solidFill>
                  <a:srgbClr val="333333"/>
                </a:solidFill>
                <a:latin typeface="Century Gothic" pitchFamily="34" charset="0"/>
              </a:rPr>
              <a:t>El </a:t>
            </a:r>
            <a:r>
              <a:rPr lang="es-ES" altLang="es-ES" sz="1400" b="1" dirty="0" smtClean="0">
                <a:solidFill>
                  <a:srgbClr val="333333"/>
                </a:solidFill>
                <a:latin typeface="Century Gothic" pitchFamily="34" charset="0"/>
              </a:rPr>
              <a:t>número de personas que empezaron a consumir cannabis supera a las que se iniciaron en el consumo de tabaco. </a:t>
            </a:r>
            <a:endParaRPr lang="es-ES" altLang="es-ES" sz="1400" dirty="0">
              <a:solidFill>
                <a:srgbClr val="333333"/>
              </a:solidFill>
              <a:latin typeface="Century Gothic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58415" y="2492896"/>
            <a:ext cx="8318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rgbClr val="333333"/>
                </a:solidFill>
                <a:latin typeface="Century Gothic" pitchFamily="34" charset="0"/>
              </a:rPr>
              <a:t>Incidencia </a:t>
            </a:r>
            <a:r>
              <a:rPr lang="es-ES" sz="1400" dirty="0" smtClean="0">
                <a:solidFill>
                  <a:srgbClr val="333333"/>
                </a:solidFill>
                <a:latin typeface="Century Gothic" pitchFamily="34" charset="0"/>
              </a:rPr>
              <a:t>anual de consumo de sustancias psicoactivas </a:t>
            </a:r>
            <a:r>
              <a:rPr lang="es-ES" sz="1400" dirty="0">
                <a:solidFill>
                  <a:srgbClr val="333333"/>
                </a:solidFill>
                <a:latin typeface="Century Gothic" pitchFamily="34" charset="0"/>
              </a:rPr>
              <a:t>en </a:t>
            </a:r>
            <a:r>
              <a:rPr lang="es-ES" sz="1400" dirty="0" smtClean="0">
                <a:solidFill>
                  <a:srgbClr val="333333"/>
                </a:solidFill>
                <a:latin typeface="Century Gothic" pitchFamily="34" charset="0"/>
              </a:rPr>
              <a:t>población de 15 </a:t>
            </a:r>
            <a:r>
              <a:rPr lang="es-ES" sz="1400" dirty="0">
                <a:solidFill>
                  <a:srgbClr val="333333"/>
                </a:solidFill>
                <a:latin typeface="Century Gothic" pitchFamily="34" charset="0"/>
              </a:rPr>
              <a:t>a 64 </a:t>
            </a:r>
            <a:r>
              <a:rPr lang="es-ES" sz="1400" dirty="0" smtClean="0">
                <a:solidFill>
                  <a:srgbClr val="333333"/>
                </a:solidFill>
                <a:latin typeface="Century Gothic" pitchFamily="34" charset="0"/>
              </a:rPr>
              <a:t>años              (</a:t>
            </a:r>
            <a:r>
              <a:rPr lang="es-ES" sz="1400" dirty="0">
                <a:solidFill>
                  <a:srgbClr val="333333"/>
                </a:solidFill>
                <a:latin typeface="Century Gothic" pitchFamily="34" charset="0"/>
              </a:rPr>
              <a:t>tasa por 1000 habitantes y número de personas</a:t>
            </a:r>
            <a:r>
              <a:rPr lang="es-ES" sz="1400" dirty="0" smtClean="0">
                <a:solidFill>
                  <a:srgbClr val="333333"/>
                </a:solidFill>
                <a:latin typeface="Century Gothic" pitchFamily="34" charset="0"/>
              </a:rPr>
              <a:t>). España 2013. </a:t>
            </a:r>
            <a:endParaRPr lang="es-ES" sz="1400" dirty="0">
              <a:solidFill>
                <a:srgbClr val="333333"/>
              </a:solidFill>
              <a:latin typeface="Century Gothic" pitchFamily="34" charset="0"/>
            </a:endParaRPr>
          </a:p>
        </p:txBody>
      </p:sp>
      <p:graphicFrame>
        <p:nvGraphicFramePr>
          <p:cNvPr id="20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9035631"/>
              </p:ext>
            </p:extLst>
          </p:nvPr>
        </p:nvGraphicFramePr>
        <p:xfrm>
          <a:off x="160569" y="2815517"/>
          <a:ext cx="8753349" cy="3421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21 CuadroTexto"/>
          <p:cNvSpPr txBox="1"/>
          <p:nvPr/>
        </p:nvSpPr>
        <p:spPr>
          <a:xfrm>
            <a:off x="3569912" y="3433570"/>
            <a:ext cx="2149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142.282      76.539     65.743</a:t>
            </a:r>
            <a:endParaRPr lang="es-ES" sz="120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629223" y="3168517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168.677      83.932       84.700</a:t>
            </a:r>
            <a:endParaRPr lang="es-ES" sz="1200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6502558" y="4695380"/>
            <a:ext cx="19784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38.551     21.784    16.767</a:t>
            </a:r>
            <a:endParaRPr lang="es-ES" sz="120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9" name="Rectangle 8" descr="Diagonal hacia abajo clara"/>
          <p:cNvSpPr>
            <a:spLocks noChangeArrowheads="1"/>
          </p:cNvSpPr>
          <p:nvPr/>
        </p:nvSpPr>
        <p:spPr bwMode="auto">
          <a:xfrm>
            <a:off x="7182063" y="3977388"/>
            <a:ext cx="215900" cy="215900"/>
          </a:xfrm>
          <a:prstGeom prst="rect">
            <a:avLst/>
          </a:prstGeom>
          <a:pattFill prst="ltDnDiag">
            <a:fgClr>
              <a:schemeClr val="bg1"/>
            </a:fgClr>
            <a:bgClr>
              <a:srgbClr val="99CCFF"/>
            </a:bgClr>
          </a:pattFill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>
              <a:solidFill>
                <a:srgbClr val="000000"/>
              </a:solidFill>
            </a:endParaRPr>
          </a:p>
        </p:txBody>
      </p:sp>
      <p:pic>
        <p:nvPicPr>
          <p:cNvPr id="3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087" y="3866544"/>
            <a:ext cx="26511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10" descr="Diagonal hacia abajo oscura"/>
          <p:cNvSpPr>
            <a:spLocks noChangeArrowheads="1"/>
          </p:cNvSpPr>
          <p:nvPr/>
        </p:nvSpPr>
        <p:spPr bwMode="auto">
          <a:xfrm>
            <a:off x="7830082" y="3984821"/>
            <a:ext cx="215900" cy="215900"/>
          </a:xfrm>
          <a:prstGeom prst="rect">
            <a:avLst/>
          </a:prstGeom>
          <a:pattFill prst="dkDnDiag">
            <a:fgClr>
              <a:schemeClr val="bg1"/>
            </a:fgClr>
            <a:bgClr>
              <a:srgbClr val="CC00FF"/>
            </a:bgClr>
          </a:pattFill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>
              <a:solidFill>
                <a:srgbClr val="000000"/>
              </a:solidFill>
            </a:endParaRPr>
          </a:p>
        </p:txBody>
      </p:sp>
      <p:pic>
        <p:nvPicPr>
          <p:cNvPr id="32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554" y="3892718"/>
            <a:ext cx="233363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33 CuadroTexto"/>
          <p:cNvSpPr txBox="1"/>
          <p:nvPr/>
        </p:nvSpPr>
        <p:spPr>
          <a:xfrm>
            <a:off x="6664072" y="3962227"/>
            <a:ext cx="5100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b="1" dirty="0" smtClean="0">
                <a:solidFill>
                  <a:srgbClr val="333333"/>
                </a:solidFill>
                <a:latin typeface="Century Gothic" pitchFamily="34" charset="0"/>
              </a:rPr>
              <a:t>Total</a:t>
            </a:r>
            <a:r>
              <a:rPr lang="es-ES" sz="1000" b="1" dirty="0" smtClean="0"/>
              <a:t> </a:t>
            </a:r>
            <a:endParaRPr lang="es-ES" sz="1000" b="1" dirty="0"/>
          </a:p>
        </p:txBody>
      </p:sp>
      <p:sp>
        <p:nvSpPr>
          <p:cNvPr id="16" name="Rectangle 10" descr="Diagonal hacia abajo oscura"/>
          <p:cNvSpPr>
            <a:spLocks noChangeArrowheads="1"/>
          </p:cNvSpPr>
          <p:nvPr/>
        </p:nvSpPr>
        <p:spPr bwMode="auto">
          <a:xfrm>
            <a:off x="6475226" y="3977387"/>
            <a:ext cx="215900" cy="2159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062298" y="6562975"/>
            <a:ext cx="311976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dirty="0">
                <a:solidFill>
                  <a:srgbClr val="333333"/>
                </a:solidFill>
                <a:latin typeface="Century Gothic" pitchFamily="34" charset="0"/>
              </a:rPr>
              <a:t>*Total estimado en base </a:t>
            </a:r>
            <a:r>
              <a:rPr lang="es-ES" sz="800" dirty="0" smtClean="0">
                <a:solidFill>
                  <a:srgbClr val="333333"/>
                </a:solidFill>
                <a:latin typeface="Century Gothic" pitchFamily="34" charset="0"/>
              </a:rPr>
              <a:t>a número de casos  según sexo.  </a:t>
            </a:r>
            <a:endParaRPr lang="es-ES" sz="800" dirty="0">
              <a:solidFill>
                <a:srgbClr val="333333"/>
              </a:solidFill>
              <a:latin typeface="Century Gothic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187624" y="5949280"/>
            <a:ext cx="129614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221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0" y="260350"/>
            <a:ext cx="72358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Aft>
                <a:spcPct val="20000"/>
              </a:spcAft>
              <a:buFontTx/>
              <a:buNone/>
            </a:pPr>
            <a:r>
              <a:rPr lang="es-ES_tradnl" altLang="es-ES" dirty="0" smtClean="0">
                <a:solidFill>
                  <a:srgbClr val="FFFFFF"/>
                </a:solidFill>
                <a:latin typeface="Century Gothic" pitchFamily="34" charset="0"/>
              </a:rPr>
              <a:t>Incidencia anual cannabis</a:t>
            </a:r>
            <a:endParaRPr lang="es-ES" altLang="es-ES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4" name="Rectangle 52"/>
          <p:cNvSpPr>
            <a:spLocks noChangeArrowheads="1"/>
          </p:cNvSpPr>
          <p:nvPr/>
        </p:nvSpPr>
        <p:spPr bwMode="auto">
          <a:xfrm>
            <a:off x="0" y="6643688"/>
            <a:ext cx="192071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ES" sz="800" dirty="0" smtClean="0">
                <a:solidFill>
                  <a:srgbClr val="333333"/>
                </a:solidFill>
                <a:latin typeface="Century Gothic" pitchFamily="34" charset="0"/>
              </a:rPr>
              <a:t>EDADES 2013. USID. DGPNSD. MSSSI</a:t>
            </a:r>
            <a:endParaRPr lang="es-ES" altLang="es-ES" sz="800" dirty="0">
              <a:solidFill>
                <a:srgbClr val="333333"/>
              </a:solidFill>
              <a:latin typeface="Century Gothic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04934" y="1124744"/>
            <a:ext cx="8864782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9933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006699"/>
              </a:buClr>
              <a:buFont typeface="Wingdings" pitchFamily="2" charset="2"/>
              <a:buChar char="è"/>
            </a:pPr>
            <a:r>
              <a:rPr lang="es-ES" altLang="es-ES" sz="1400" dirty="0" smtClean="0">
                <a:solidFill>
                  <a:srgbClr val="333333"/>
                </a:solidFill>
                <a:latin typeface="Century Gothic" pitchFamily="34" charset="0"/>
              </a:rPr>
              <a:t> </a:t>
            </a:r>
            <a:r>
              <a:rPr lang="es-ES" altLang="es-ES" sz="1400" b="1" dirty="0">
                <a:solidFill>
                  <a:srgbClr val="333333"/>
                </a:solidFill>
                <a:latin typeface="Century Gothic" pitchFamily="34" charset="0"/>
              </a:rPr>
              <a:t>La </a:t>
            </a:r>
            <a:r>
              <a:rPr lang="es-ES" altLang="es-ES" sz="1400" b="1" dirty="0" smtClean="0">
                <a:solidFill>
                  <a:srgbClr val="333333"/>
                </a:solidFill>
                <a:latin typeface="Century Gothic" pitchFamily="34" charset="0"/>
              </a:rPr>
              <a:t>mayor </a:t>
            </a:r>
            <a:r>
              <a:rPr lang="es-ES" altLang="es-ES" sz="1400" b="1" dirty="0" smtClean="0">
                <a:solidFill>
                  <a:srgbClr val="333333"/>
                </a:solidFill>
                <a:latin typeface="Century Gothic" pitchFamily="34" charset="0"/>
              </a:rPr>
              <a:t>tasa </a:t>
            </a:r>
            <a:r>
              <a:rPr lang="es-ES" altLang="es-ES" sz="1400" b="1" dirty="0" smtClean="0">
                <a:solidFill>
                  <a:srgbClr val="333333"/>
                </a:solidFill>
                <a:latin typeface="Century Gothic" pitchFamily="34" charset="0"/>
              </a:rPr>
              <a:t>de </a:t>
            </a:r>
            <a:r>
              <a:rPr lang="es-ES" altLang="es-ES" sz="1400" b="1" dirty="0" smtClean="0">
                <a:solidFill>
                  <a:srgbClr val="333333"/>
                </a:solidFill>
                <a:latin typeface="Century Gothic" pitchFamily="34" charset="0"/>
              </a:rPr>
              <a:t>personas </a:t>
            </a:r>
            <a:r>
              <a:rPr lang="es-ES" altLang="es-ES" sz="1400" b="1" dirty="0">
                <a:solidFill>
                  <a:srgbClr val="333333"/>
                </a:solidFill>
                <a:latin typeface="Century Gothic" pitchFamily="34" charset="0"/>
              </a:rPr>
              <a:t>que empiezan a consumir cannabis </a:t>
            </a:r>
            <a:r>
              <a:rPr lang="es-ES" altLang="es-ES" sz="1400" b="1" dirty="0" smtClean="0">
                <a:solidFill>
                  <a:srgbClr val="333333"/>
                </a:solidFill>
                <a:latin typeface="Century Gothic" pitchFamily="34" charset="0"/>
              </a:rPr>
              <a:t>se da en menores </a:t>
            </a:r>
            <a:r>
              <a:rPr lang="es-ES" altLang="es-ES" sz="1400" b="1" dirty="0" smtClean="0">
                <a:solidFill>
                  <a:srgbClr val="333333"/>
                </a:solidFill>
                <a:latin typeface="Century Gothic" pitchFamily="34" charset="0"/>
              </a:rPr>
              <a:t>de edad. </a:t>
            </a:r>
            <a:r>
              <a:rPr lang="es-ES" altLang="es-ES" sz="1400" dirty="0" smtClean="0">
                <a:solidFill>
                  <a:srgbClr val="333333"/>
                </a:solidFill>
                <a:latin typeface="Century Gothic" pitchFamily="34" charset="0"/>
              </a:rPr>
              <a:t>En </a:t>
            </a:r>
            <a:r>
              <a:rPr lang="es-ES" altLang="es-ES" sz="1400" dirty="0" smtClean="0">
                <a:solidFill>
                  <a:srgbClr val="333333"/>
                </a:solidFill>
                <a:latin typeface="Century Gothic" pitchFamily="34" charset="0"/>
              </a:rPr>
              <a:t>el año previo a la encuesta, </a:t>
            </a:r>
            <a:r>
              <a:rPr lang="es-ES" altLang="es-ES" sz="1400" dirty="0" smtClean="0">
                <a:solidFill>
                  <a:srgbClr val="333333"/>
                </a:solidFill>
                <a:latin typeface="Century Gothic" pitchFamily="34" charset="0"/>
              </a:rPr>
              <a:t>empezaron a consumir cannabis 61.085 menores (47 por cada mil personas de 15 a 17 años). </a:t>
            </a:r>
            <a:endParaRPr lang="es-ES" altLang="es-ES" sz="1400" b="1" dirty="0">
              <a:solidFill>
                <a:srgbClr val="333333"/>
              </a:solidFill>
              <a:latin typeface="Century Gothic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76580" y="2132856"/>
            <a:ext cx="8318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rgbClr val="333333"/>
                </a:solidFill>
                <a:latin typeface="Century Gothic" pitchFamily="34" charset="0"/>
              </a:rPr>
              <a:t>Incidencia </a:t>
            </a:r>
            <a:r>
              <a:rPr lang="es-ES" sz="1200" b="1" dirty="0" smtClean="0">
                <a:solidFill>
                  <a:srgbClr val="333333"/>
                </a:solidFill>
                <a:latin typeface="Century Gothic" pitchFamily="34" charset="0"/>
              </a:rPr>
              <a:t>anual de consumo de cannabis, según grupos de edad y sexo. </a:t>
            </a:r>
          </a:p>
          <a:p>
            <a:pPr algn="ctr"/>
            <a:r>
              <a:rPr lang="es-ES" sz="1200" b="1" dirty="0" smtClean="0">
                <a:solidFill>
                  <a:srgbClr val="333333"/>
                </a:solidFill>
                <a:latin typeface="Century Gothic" pitchFamily="34" charset="0"/>
              </a:rPr>
              <a:t>(tasa </a:t>
            </a:r>
            <a:r>
              <a:rPr lang="es-ES" sz="1200" b="1" dirty="0">
                <a:solidFill>
                  <a:srgbClr val="333333"/>
                </a:solidFill>
                <a:latin typeface="Century Gothic" pitchFamily="34" charset="0"/>
              </a:rPr>
              <a:t>por 1000 habitantes y número de personas</a:t>
            </a:r>
            <a:r>
              <a:rPr lang="es-ES" sz="1200" b="1" dirty="0" smtClean="0">
                <a:solidFill>
                  <a:srgbClr val="333333"/>
                </a:solidFill>
                <a:latin typeface="Century Gothic" pitchFamily="34" charset="0"/>
              </a:rPr>
              <a:t>). España 2013. </a:t>
            </a:r>
            <a:endParaRPr lang="es-ES" sz="1200" b="1" dirty="0">
              <a:solidFill>
                <a:srgbClr val="333333"/>
              </a:solidFill>
              <a:latin typeface="Century Gothic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094896" y="6535966"/>
            <a:ext cx="311976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dirty="0">
                <a:solidFill>
                  <a:srgbClr val="333333"/>
                </a:solidFill>
                <a:latin typeface="Century Gothic" pitchFamily="34" charset="0"/>
              </a:rPr>
              <a:t>*Total estimado en base </a:t>
            </a:r>
            <a:r>
              <a:rPr lang="es-ES" sz="800" dirty="0" smtClean="0">
                <a:solidFill>
                  <a:srgbClr val="333333"/>
                </a:solidFill>
                <a:latin typeface="Century Gothic" pitchFamily="34" charset="0"/>
              </a:rPr>
              <a:t>a número de casos  según sexo.  </a:t>
            </a:r>
            <a:endParaRPr lang="es-ES" sz="800" dirty="0">
              <a:solidFill>
                <a:srgbClr val="333333"/>
              </a:solidFill>
              <a:latin typeface="Century Gothic" pitchFamily="34" charset="0"/>
            </a:endParaRPr>
          </a:p>
        </p:txBody>
      </p:sp>
      <p:graphicFrame>
        <p:nvGraphicFramePr>
          <p:cNvPr id="12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5460592"/>
              </p:ext>
            </p:extLst>
          </p:nvPr>
        </p:nvGraphicFramePr>
        <p:xfrm>
          <a:off x="364255" y="2780928"/>
          <a:ext cx="8605461" cy="3577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12 CuadroTexto"/>
          <p:cNvSpPr txBox="1"/>
          <p:nvPr/>
        </p:nvSpPr>
        <p:spPr>
          <a:xfrm>
            <a:off x="3552647" y="3717032"/>
            <a:ext cx="24186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108.492      56.565       51.927</a:t>
            </a:r>
            <a:endParaRPr lang="es-ES" sz="120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827584" y="2634444"/>
            <a:ext cx="27250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61.085       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   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33.001      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  28.084</a:t>
            </a:r>
            <a:endParaRPr lang="es-ES" sz="1200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228184" y="4725144"/>
            <a:ext cx="23664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11.609       </a:t>
            </a:r>
            <a:r>
              <a:rPr lang="es-ES" sz="12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  5.383            </a:t>
            </a:r>
            <a:r>
              <a:rPr lang="es-ES" sz="12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6.226</a:t>
            </a:r>
            <a:endParaRPr lang="es-ES" sz="120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90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5711925"/>
              </p:ext>
            </p:extLst>
          </p:nvPr>
        </p:nvGraphicFramePr>
        <p:xfrm>
          <a:off x="0" y="1809866"/>
          <a:ext cx="9144000" cy="4645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0" y="260350"/>
            <a:ext cx="71643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Aft>
                <a:spcPct val="20000"/>
              </a:spcAft>
              <a:buFontTx/>
              <a:buNone/>
            </a:pPr>
            <a:r>
              <a:rPr lang="es-ES_tradnl" altLang="es-ES">
                <a:solidFill>
                  <a:srgbClr val="FFFFFF"/>
                </a:solidFill>
                <a:latin typeface="Century Gothic" pitchFamily="34" charset="0"/>
              </a:rPr>
              <a:t>Riesgo percibido</a:t>
            </a:r>
            <a:endParaRPr lang="es-ES" altLang="es-ES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23527" y="1052736"/>
            <a:ext cx="8568953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99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6699"/>
              </a:buClr>
              <a:buFont typeface="Wingdings" pitchFamily="2" charset="2"/>
              <a:buChar char="è"/>
            </a:pPr>
            <a:r>
              <a:rPr lang="es-ES" altLang="es-ES" sz="1200" b="1" dirty="0">
                <a:solidFill>
                  <a:srgbClr val="5F5F5F"/>
                </a:solidFill>
                <a:latin typeface="Century Gothic" pitchFamily="34" charset="0"/>
              </a:rPr>
              <a:t>Baja </a:t>
            </a:r>
            <a:r>
              <a:rPr lang="es-ES" altLang="es-ES" sz="1200" dirty="0">
                <a:solidFill>
                  <a:srgbClr val="5F5F5F"/>
                </a:solidFill>
                <a:latin typeface="Century Gothic" pitchFamily="34" charset="0"/>
              </a:rPr>
              <a:t>el </a:t>
            </a:r>
            <a:r>
              <a:rPr lang="es-ES" altLang="es-ES" sz="1200" b="1" dirty="0">
                <a:solidFill>
                  <a:srgbClr val="5F5F5F"/>
                </a:solidFill>
                <a:latin typeface="Century Gothic" pitchFamily="34" charset="0"/>
              </a:rPr>
              <a:t>riesgo percibido</a:t>
            </a:r>
            <a:r>
              <a:rPr lang="es-ES" altLang="es-ES" sz="1200" dirty="0">
                <a:solidFill>
                  <a:srgbClr val="5F5F5F"/>
                </a:solidFill>
                <a:latin typeface="Century Gothic" pitchFamily="34" charset="0"/>
              </a:rPr>
              <a:t> ante el consumo de </a:t>
            </a:r>
            <a:r>
              <a:rPr lang="es-ES" altLang="es-ES" sz="1200" dirty="0" smtClean="0">
                <a:solidFill>
                  <a:srgbClr val="5F5F5F"/>
                </a:solidFill>
                <a:latin typeface="Century Gothic" pitchFamily="34" charset="0"/>
              </a:rPr>
              <a:t>ciertas</a:t>
            </a:r>
            <a:r>
              <a:rPr lang="es-ES" altLang="es-ES" sz="1200" b="1" dirty="0" smtClean="0">
                <a:solidFill>
                  <a:srgbClr val="5F5F5F"/>
                </a:solidFill>
                <a:latin typeface="Century Gothic" pitchFamily="34" charset="0"/>
              </a:rPr>
              <a:t> drogas</a:t>
            </a:r>
          </a:p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6699"/>
              </a:buClr>
              <a:buFont typeface="Wingdings" pitchFamily="2" charset="2"/>
              <a:buChar char="è"/>
            </a:pPr>
            <a:r>
              <a:rPr lang="es-ES" altLang="es-ES" sz="1200" b="1" dirty="0">
                <a:solidFill>
                  <a:srgbClr val="5F5F5F"/>
                </a:solidFill>
                <a:latin typeface="Century Gothic" pitchFamily="34" charset="0"/>
              </a:rPr>
              <a:t> </a:t>
            </a:r>
            <a:r>
              <a:rPr lang="es-ES" altLang="es-ES" sz="1200" b="1" dirty="0" smtClean="0">
                <a:solidFill>
                  <a:srgbClr val="5F5F5F"/>
                </a:solidFill>
                <a:latin typeface="Century Gothic" pitchFamily="34" charset="0"/>
              </a:rPr>
              <a:t>Mayor riesgo percibido </a:t>
            </a:r>
            <a:r>
              <a:rPr lang="es-ES" altLang="es-ES" sz="1200" dirty="0" smtClean="0">
                <a:solidFill>
                  <a:srgbClr val="5F5F5F"/>
                </a:solidFill>
                <a:latin typeface="Century Gothic" pitchFamily="34" charset="0"/>
              </a:rPr>
              <a:t>por </a:t>
            </a:r>
            <a:r>
              <a:rPr lang="es-ES" altLang="es-ES" sz="1200" b="1" dirty="0" smtClean="0">
                <a:solidFill>
                  <a:srgbClr val="5F5F5F"/>
                </a:solidFill>
                <a:latin typeface="Century Gothic" pitchFamily="34" charset="0"/>
              </a:rPr>
              <a:t>mujeres </a:t>
            </a:r>
            <a:r>
              <a:rPr lang="es-ES" altLang="es-ES" sz="1200" dirty="0">
                <a:solidFill>
                  <a:srgbClr val="5F5F5F"/>
                </a:solidFill>
                <a:latin typeface="Century Gothic" pitchFamily="34" charset="0"/>
              </a:rPr>
              <a:t>que </a:t>
            </a:r>
            <a:r>
              <a:rPr lang="es-ES" altLang="es-ES" sz="1200" dirty="0" smtClean="0">
                <a:solidFill>
                  <a:srgbClr val="5F5F5F"/>
                </a:solidFill>
                <a:latin typeface="Century Gothic" pitchFamily="34" charset="0"/>
              </a:rPr>
              <a:t>por hombres </a:t>
            </a:r>
            <a:r>
              <a:rPr lang="es-ES" altLang="es-ES" sz="1200" dirty="0">
                <a:solidFill>
                  <a:srgbClr val="5F5F5F"/>
                </a:solidFill>
                <a:latin typeface="Century Gothic" pitchFamily="34" charset="0"/>
              </a:rPr>
              <a:t>para todas las sustancias, excepto </a:t>
            </a:r>
            <a:r>
              <a:rPr lang="es-ES" altLang="es-ES" sz="1200" dirty="0" smtClean="0">
                <a:solidFill>
                  <a:srgbClr val="5F5F5F"/>
                </a:solidFill>
                <a:latin typeface="Century Gothic" pitchFamily="34" charset="0"/>
              </a:rPr>
              <a:t>para </a:t>
            </a:r>
            <a:r>
              <a:rPr lang="es-ES" altLang="es-ES" sz="1200" dirty="0" err="1" smtClean="0">
                <a:solidFill>
                  <a:srgbClr val="5F5F5F"/>
                </a:solidFill>
                <a:latin typeface="Century Gothic" pitchFamily="34" charset="0"/>
              </a:rPr>
              <a:t>hipnosedantes</a:t>
            </a:r>
            <a:r>
              <a:rPr lang="es-ES" altLang="es-ES" sz="1200" dirty="0" smtClean="0">
                <a:solidFill>
                  <a:srgbClr val="5F5F5F"/>
                </a:solidFill>
                <a:latin typeface="Century Gothic" pitchFamily="34" charset="0"/>
              </a:rPr>
              <a:t> </a:t>
            </a:r>
            <a:endParaRPr lang="es-ES" altLang="es-ES" sz="1200" dirty="0">
              <a:solidFill>
                <a:srgbClr val="5F5F5F"/>
              </a:solidFill>
              <a:latin typeface="Century Gothic" pitchFamily="34" charset="0"/>
            </a:endParaRPr>
          </a:p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6699"/>
              </a:buClr>
              <a:buFont typeface="Wingdings" pitchFamily="2" charset="2"/>
              <a:buChar char="è"/>
            </a:pPr>
            <a:r>
              <a:rPr lang="es-ES" altLang="es-ES" sz="1200" dirty="0">
                <a:solidFill>
                  <a:srgbClr val="5F5F5F"/>
                </a:solidFill>
                <a:latin typeface="Century Gothic" pitchFamily="34" charset="0"/>
              </a:rPr>
              <a:t>Persiste la</a:t>
            </a:r>
            <a:r>
              <a:rPr lang="es-ES" altLang="es-ES" sz="1200" b="1" dirty="0">
                <a:solidFill>
                  <a:srgbClr val="5F5F5F"/>
                </a:solidFill>
                <a:latin typeface="Century Gothic" pitchFamily="34" charset="0"/>
              </a:rPr>
              <a:t> </a:t>
            </a:r>
            <a:r>
              <a:rPr lang="es-ES" altLang="es-ES" sz="1200" dirty="0">
                <a:solidFill>
                  <a:srgbClr val="5F5F5F"/>
                </a:solidFill>
                <a:latin typeface="Century Gothic" pitchFamily="34" charset="0"/>
              </a:rPr>
              <a:t>consideración del</a:t>
            </a:r>
            <a:r>
              <a:rPr lang="es-ES" altLang="es-ES" sz="1200" b="1" dirty="0">
                <a:solidFill>
                  <a:srgbClr val="5F5F5F"/>
                </a:solidFill>
                <a:latin typeface="Century Gothic" pitchFamily="34" charset="0"/>
              </a:rPr>
              <a:t> tabaco </a:t>
            </a:r>
            <a:r>
              <a:rPr lang="es-ES" altLang="es-ES" sz="1200" dirty="0">
                <a:solidFill>
                  <a:srgbClr val="5F5F5F"/>
                </a:solidFill>
                <a:latin typeface="Century Gothic" pitchFamily="34" charset="0"/>
              </a:rPr>
              <a:t>como </a:t>
            </a:r>
            <a:r>
              <a:rPr lang="es-ES" altLang="es-ES" sz="1200" b="1" dirty="0">
                <a:solidFill>
                  <a:srgbClr val="5F5F5F"/>
                </a:solidFill>
                <a:latin typeface="Century Gothic" pitchFamily="34" charset="0"/>
              </a:rPr>
              <a:t>más peligroso </a:t>
            </a:r>
            <a:r>
              <a:rPr lang="es-ES" altLang="es-ES" sz="1200" dirty="0">
                <a:solidFill>
                  <a:srgbClr val="5F5F5F"/>
                </a:solidFill>
                <a:latin typeface="Century Gothic" pitchFamily="34" charset="0"/>
              </a:rPr>
              <a:t>que el</a:t>
            </a:r>
            <a:r>
              <a:rPr lang="es-ES" altLang="es-ES" sz="1200" b="1" dirty="0">
                <a:solidFill>
                  <a:srgbClr val="5F5F5F"/>
                </a:solidFill>
                <a:latin typeface="Century Gothic" pitchFamily="34" charset="0"/>
              </a:rPr>
              <a:t> </a:t>
            </a:r>
            <a:r>
              <a:rPr lang="es-ES" altLang="es-ES" sz="1200" b="1" dirty="0" smtClean="0">
                <a:solidFill>
                  <a:srgbClr val="5F5F5F"/>
                </a:solidFill>
                <a:latin typeface="Century Gothic" pitchFamily="34" charset="0"/>
              </a:rPr>
              <a:t>cannabis</a:t>
            </a:r>
            <a:r>
              <a:rPr lang="es-ES" altLang="es-ES" sz="1200" b="1" dirty="0" smtClean="0">
                <a:solidFill>
                  <a:srgbClr val="333333"/>
                </a:solidFill>
                <a:latin typeface="Century Gothic" pitchFamily="34" charset="0"/>
              </a:rPr>
              <a:t> </a:t>
            </a:r>
            <a:endParaRPr lang="es-ES" altLang="es-ES" sz="1200" b="1" dirty="0">
              <a:solidFill>
                <a:srgbClr val="333333"/>
              </a:solidFill>
              <a:latin typeface="Century Gothic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724128" y="4340363"/>
            <a:ext cx="3096344" cy="240766"/>
          </a:xfrm>
          <a:prstGeom prst="rect">
            <a:avLst/>
          </a:prstGeom>
          <a:noFill/>
          <a:ln w="38100">
            <a:solidFill>
              <a:srgbClr val="00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>
              <a:solidFill>
                <a:srgbClr val="000000"/>
              </a:solidFill>
            </a:endParaRPr>
          </a:p>
        </p:txBody>
      </p:sp>
      <p:cxnSp>
        <p:nvCxnSpPr>
          <p:cNvPr id="9" name="1 Conector recto de flecha"/>
          <p:cNvCxnSpPr/>
          <p:nvPr/>
        </p:nvCxnSpPr>
        <p:spPr>
          <a:xfrm flipH="1">
            <a:off x="5354419" y="4196346"/>
            <a:ext cx="360040" cy="288032"/>
          </a:xfrm>
          <a:prstGeom prst="straightConnector1">
            <a:avLst/>
          </a:prstGeom>
          <a:ln w="31750">
            <a:solidFill>
              <a:srgbClr val="1873B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52"/>
          <p:cNvSpPr>
            <a:spLocks noChangeArrowheads="1"/>
          </p:cNvSpPr>
          <p:nvPr/>
        </p:nvSpPr>
        <p:spPr bwMode="auto">
          <a:xfrm>
            <a:off x="0" y="6643688"/>
            <a:ext cx="219002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ES" sz="800" dirty="0" smtClean="0">
                <a:solidFill>
                  <a:srgbClr val="333333"/>
                </a:solidFill>
                <a:latin typeface="Century Gothic" pitchFamily="34" charset="0"/>
              </a:rPr>
              <a:t>EDADES 2013/2014. USID. DGPNSD. MSSSI</a:t>
            </a:r>
            <a:endParaRPr lang="es-ES" altLang="es-ES" sz="800" dirty="0">
              <a:solidFill>
                <a:srgbClr val="333333"/>
              </a:solidFill>
              <a:latin typeface="Century Gothic" pitchFamily="34" charset="0"/>
            </a:endParaRPr>
          </a:p>
        </p:txBody>
      </p:sp>
      <p:cxnSp>
        <p:nvCxnSpPr>
          <p:cNvPr id="13" name="1 Conector recto de flecha"/>
          <p:cNvCxnSpPr/>
          <p:nvPr/>
        </p:nvCxnSpPr>
        <p:spPr>
          <a:xfrm flipH="1">
            <a:off x="5364088" y="2780928"/>
            <a:ext cx="360040" cy="288032"/>
          </a:xfrm>
          <a:prstGeom prst="straightConnector1">
            <a:avLst/>
          </a:prstGeom>
          <a:ln w="31750">
            <a:solidFill>
              <a:srgbClr val="1873B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5724128" y="5085184"/>
            <a:ext cx="3096344" cy="240766"/>
          </a:xfrm>
          <a:prstGeom prst="rect">
            <a:avLst/>
          </a:prstGeom>
          <a:noFill/>
          <a:ln w="38100">
            <a:solidFill>
              <a:srgbClr val="00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00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8"/>
          <p:cNvSpPr>
            <a:spLocks noChangeArrowheads="1"/>
          </p:cNvSpPr>
          <p:nvPr/>
        </p:nvSpPr>
        <p:spPr bwMode="auto">
          <a:xfrm>
            <a:off x="6372225" y="1916113"/>
            <a:ext cx="2303463" cy="2376983"/>
          </a:xfrm>
          <a:prstGeom prst="rect">
            <a:avLst/>
          </a:prstGeom>
          <a:solidFill>
            <a:srgbClr val="9999FF">
              <a:alpha val="9000"/>
            </a:srgbClr>
          </a:solidFill>
          <a:ln w="38100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>
              <a:solidFill>
                <a:srgbClr val="000000"/>
              </a:solidFill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830537"/>
              </p:ext>
            </p:extLst>
          </p:nvPr>
        </p:nvGraphicFramePr>
        <p:xfrm>
          <a:off x="117475" y="1931988"/>
          <a:ext cx="8723313" cy="4497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0" y="260350"/>
            <a:ext cx="71643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Aft>
                <a:spcPct val="20000"/>
              </a:spcAft>
              <a:buFontTx/>
              <a:buNone/>
            </a:pPr>
            <a:r>
              <a:rPr lang="es-ES_tradnl" altLang="es-ES">
                <a:solidFill>
                  <a:srgbClr val="FFFFFF"/>
                </a:solidFill>
                <a:latin typeface="Century Gothic" pitchFamily="34" charset="0"/>
              </a:rPr>
              <a:t>Disponibilidad percibida</a:t>
            </a:r>
            <a:endParaRPr lang="es-ES" altLang="es-ES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194922" y="1124744"/>
            <a:ext cx="8785225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99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6699"/>
              </a:buClr>
              <a:buFont typeface="Wingdings" pitchFamily="2" charset="2"/>
              <a:buChar char="è"/>
            </a:pPr>
            <a:r>
              <a:rPr lang="es-ES" altLang="es-ES" sz="1400" b="1" dirty="0" smtClean="0">
                <a:solidFill>
                  <a:srgbClr val="5F5F5F"/>
                </a:solidFill>
                <a:latin typeface="Century Gothic" pitchFamily="34" charset="0"/>
              </a:rPr>
              <a:t>Disminución </a:t>
            </a:r>
            <a:r>
              <a:rPr lang="es-ES" altLang="es-ES" sz="1400" dirty="0" smtClean="0">
                <a:solidFill>
                  <a:srgbClr val="5F5F5F"/>
                </a:solidFill>
                <a:latin typeface="Century Gothic" pitchFamily="34" charset="0"/>
              </a:rPr>
              <a:t>de la disponibilidad percibida para todas las drogas</a:t>
            </a:r>
            <a:endParaRPr lang="es-ES" altLang="es-ES" sz="1400" dirty="0">
              <a:solidFill>
                <a:srgbClr val="5F5F5F"/>
              </a:solidFill>
              <a:latin typeface="Century Gothic" pitchFamily="34" charset="0"/>
            </a:endParaRPr>
          </a:p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6699"/>
              </a:buClr>
              <a:buFont typeface="Wingdings" pitchFamily="2" charset="2"/>
              <a:buChar char="è"/>
            </a:pPr>
            <a:r>
              <a:rPr lang="es-ES" altLang="es-ES" sz="1400" dirty="0">
                <a:solidFill>
                  <a:srgbClr val="5F5F5F"/>
                </a:solidFill>
                <a:latin typeface="Century Gothic" pitchFamily="34" charset="0"/>
              </a:rPr>
              <a:t>Tendencia iniciada en </a:t>
            </a:r>
            <a:r>
              <a:rPr lang="es-ES" altLang="es-ES" sz="1400" b="1" dirty="0" smtClean="0">
                <a:solidFill>
                  <a:srgbClr val="5F5F5F"/>
                </a:solidFill>
                <a:latin typeface="Century Gothic" pitchFamily="34" charset="0"/>
              </a:rPr>
              <a:t>2009. </a:t>
            </a:r>
            <a:endParaRPr lang="es-ES" altLang="es-ES" sz="1400" b="1" dirty="0">
              <a:solidFill>
                <a:srgbClr val="5F5F5F"/>
              </a:solidFill>
              <a:latin typeface="Century Gothic" pitchFamily="34" charset="0"/>
            </a:endParaRPr>
          </a:p>
        </p:txBody>
      </p:sp>
      <p:sp>
        <p:nvSpPr>
          <p:cNvPr id="8" name="Rectangle 52"/>
          <p:cNvSpPr>
            <a:spLocks noChangeArrowheads="1"/>
          </p:cNvSpPr>
          <p:nvPr/>
        </p:nvSpPr>
        <p:spPr bwMode="auto">
          <a:xfrm>
            <a:off x="0" y="6643688"/>
            <a:ext cx="219002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ES" sz="800" dirty="0" smtClean="0">
                <a:solidFill>
                  <a:srgbClr val="333333"/>
                </a:solidFill>
                <a:latin typeface="Century Gothic" pitchFamily="34" charset="0"/>
              </a:rPr>
              <a:t>EDADES 2013/2014. USID. DGPNSD. MSSSI</a:t>
            </a:r>
            <a:endParaRPr lang="es-ES" altLang="es-ES" sz="800" dirty="0">
              <a:solidFill>
                <a:srgbClr val="333333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93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5"/>
          <p:cNvGraphicFramePr>
            <a:graphicFrameLocks noChangeAspect="1"/>
          </p:cNvGraphicFramePr>
          <p:nvPr/>
        </p:nvGraphicFramePr>
        <p:xfrm>
          <a:off x="52388" y="1947863"/>
          <a:ext cx="9012237" cy="440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Gráfico" r:id="rId3" imgW="8991600" imgH="4390949" progId="Excel.Chart.8">
                  <p:embed/>
                </p:oleObj>
              </mc:Choice>
              <mc:Fallback>
                <p:oleObj name="Gráfico" r:id="rId3" imgW="8991600" imgH="4390949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8" y="1947863"/>
                        <a:ext cx="9012237" cy="440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0" y="260350"/>
            <a:ext cx="71643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Aft>
                <a:spcPct val="20000"/>
              </a:spcAft>
              <a:buFontTx/>
              <a:buNone/>
            </a:pPr>
            <a:r>
              <a:rPr lang="es-ES_tradnl" altLang="es-ES" dirty="0">
                <a:solidFill>
                  <a:srgbClr val="FFFFFF"/>
                </a:solidFill>
                <a:latin typeface="Century Gothic" pitchFamily="34" charset="0"/>
              </a:rPr>
              <a:t>Acciones contra las drogas</a:t>
            </a:r>
            <a:endParaRPr lang="es-ES" altLang="es-ES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23556" name="Line 7"/>
          <p:cNvSpPr>
            <a:spLocks noChangeShapeType="1"/>
          </p:cNvSpPr>
          <p:nvPr/>
        </p:nvSpPr>
        <p:spPr bwMode="auto">
          <a:xfrm>
            <a:off x="1258888" y="2349500"/>
            <a:ext cx="1657350" cy="0"/>
          </a:xfrm>
          <a:prstGeom prst="line">
            <a:avLst/>
          </a:prstGeom>
          <a:noFill/>
          <a:ln w="2857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4000">
              <a:solidFill>
                <a:srgbClr val="000000"/>
              </a:solidFill>
            </a:endParaRPr>
          </a:p>
        </p:txBody>
      </p:sp>
      <p:sp>
        <p:nvSpPr>
          <p:cNvPr id="23557" name="Line 8"/>
          <p:cNvSpPr>
            <a:spLocks noChangeShapeType="1"/>
          </p:cNvSpPr>
          <p:nvPr/>
        </p:nvSpPr>
        <p:spPr bwMode="auto">
          <a:xfrm>
            <a:off x="323850" y="2708275"/>
            <a:ext cx="2592388" cy="0"/>
          </a:xfrm>
          <a:prstGeom prst="line">
            <a:avLst/>
          </a:prstGeom>
          <a:noFill/>
          <a:ln w="2857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4000">
              <a:solidFill>
                <a:srgbClr val="000000"/>
              </a:solidFill>
            </a:endParaRPr>
          </a:p>
        </p:txBody>
      </p:sp>
      <p:sp>
        <p:nvSpPr>
          <p:cNvPr id="23558" name="Line 9"/>
          <p:cNvSpPr>
            <a:spLocks noChangeShapeType="1"/>
          </p:cNvSpPr>
          <p:nvPr/>
        </p:nvSpPr>
        <p:spPr bwMode="auto">
          <a:xfrm>
            <a:off x="1116013" y="3141663"/>
            <a:ext cx="1800225" cy="0"/>
          </a:xfrm>
          <a:prstGeom prst="line">
            <a:avLst/>
          </a:prstGeom>
          <a:noFill/>
          <a:ln w="2857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4000">
              <a:solidFill>
                <a:srgbClr val="000000"/>
              </a:solidFill>
            </a:endParaRPr>
          </a:p>
        </p:txBody>
      </p:sp>
      <p:sp>
        <p:nvSpPr>
          <p:cNvPr id="23559" name="Line 10"/>
          <p:cNvSpPr>
            <a:spLocks noChangeShapeType="1"/>
          </p:cNvSpPr>
          <p:nvPr/>
        </p:nvSpPr>
        <p:spPr bwMode="auto">
          <a:xfrm>
            <a:off x="1403350" y="3500438"/>
            <a:ext cx="1512888" cy="0"/>
          </a:xfrm>
          <a:prstGeom prst="line">
            <a:avLst/>
          </a:prstGeom>
          <a:noFill/>
          <a:ln w="2857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4000">
              <a:solidFill>
                <a:srgbClr val="000000"/>
              </a:solidFill>
            </a:endParaRPr>
          </a:p>
        </p:txBody>
      </p:sp>
      <p:sp>
        <p:nvSpPr>
          <p:cNvPr id="23560" name="Rectangle 12"/>
          <p:cNvSpPr>
            <a:spLocks noChangeArrowheads="1"/>
          </p:cNvSpPr>
          <p:nvPr/>
        </p:nvSpPr>
        <p:spPr bwMode="auto">
          <a:xfrm>
            <a:off x="250825" y="1052513"/>
            <a:ext cx="8642350" cy="56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s-ES" altLang="es-ES" sz="1400" dirty="0" smtClean="0">
                <a:solidFill>
                  <a:srgbClr val="5F5F5F"/>
                </a:solidFill>
                <a:latin typeface="Century Gothic" pitchFamily="34" charset="0"/>
              </a:rPr>
              <a:t>Para los ciudadanos, las </a:t>
            </a:r>
            <a:r>
              <a:rPr lang="es-ES" altLang="es-ES" sz="1400" b="1" dirty="0">
                <a:solidFill>
                  <a:srgbClr val="5F5F5F"/>
                </a:solidFill>
                <a:latin typeface="Century Gothic" pitchFamily="34" charset="0"/>
              </a:rPr>
              <a:t>medidas de mayor eficacia </a:t>
            </a:r>
            <a:r>
              <a:rPr lang="es-ES" altLang="es-ES" sz="1400" dirty="0">
                <a:solidFill>
                  <a:srgbClr val="5F5F5F"/>
                </a:solidFill>
                <a:latin typeface="Century Gothic" pitchFamily="34" charset="0"/>
              </a:rPr>
              <a:t>para resolver el problema de las drogas</a:t>
            </a:r>
            <a:r>
              <a:rPr lang="es-ES" altLang="es-ES" sz="1400" b="1" dirty="0">
                <a:solidFill>
                  <a:srgbClr val="5F5F5F"/>
                </a:solidFill>
                <a:latin typeface="Century Gothic" pitchFamily="34" charset="0"/>
              </a:rPr>
              <a:t> </a:t>
            </a:r>
            <a:r>
              <a:rPr lang="es-ES" altLang="es-ES" sz="1400" dirty="0" smtClean="0">
                <a:solidFill>
                  <a:srgbClr val="5F5F5F"/>
                </a:solidFill>
                <a:latin typeface="Century Gothic" pitchFamily="34" charset="0"/>
              </a:rPr>
              <a:t>son</a:t>
            </a:r>
            <a:r>
              <a:rPr lang="es-ES" altLang="es-ES" sz="1400" dirty="0">
                <a:solidFill>
                  <a:srgbClr val="5F5F5F"/>
                </a:solidFill>
                <a:latin typeface="Century Gothic" pitchFamily="34" charset="0"/>
              </a:rPr>
              <a:t>:</a:t>
            </a:r>
          </a:p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s-ES" altLang="es-ES" sz="1400" b="1" dirty="0">
                <a:solidFill>
                  <a:srgbClr val="5F5F5F"/>
                </a:solidFill>
                <a:latin typeface="Century Gothic" pitchFamily="34" charset="0"/>
              </a:rPr>
              <a:t> </a:t>
            </a:r>
            <a:r>
              <a:rPr lang="es-ES" altLang="es-ES" sz="1400" b="1" dirty="0" smtClean="0">
                <a:solidFill>
                  <a:srgbClr val="5F5F5F"/>
                </a:solidFill>
                <a:latin typeface="Century Gothic" pitchFamily="34" charset="0"/>
              </a:rPr>
              <a:t>Acciones </a:t>
            </a:r>
            <a:r>
              <a:rPr lang="es-ES" altLang="es-ES" sz="1400" b="1" dirty="0">
                <a:solidFill>
                  <a:srgbClr val="5F5F5F"/>
                </a:solidFill>
                <a:latin typeface="Century Gothic" pitchFamily="34" charset="0"/>
              </a:rPr>
              <a:t>formativas, </a:t>
            </a:r>
            <a:r>
              <a:rPr lang="es-ES" altLang="es-ES" sz="1400" b="1" dirty="0" smtClean="0">
                <a:solidFill>
                  <a:srgbClr val="5F5F5F"/>
                </a:solidFill>
                <a:latin typeface="Century Gothic" pitchFamily="34" charset="0"/>
              </a:rPr>
              <a:t>tratamiento, control </a:t>
            </a:r>
            <a:r>
              <a:rPr lang="es-ES" altLang="es-ES" sz="1400" b="1" dirty="0">
                <a:solidFill>
                  <a:srgbClr val="5F5F5F"/>
                </a:solidFill>
                <a:latin typeface="Century Gothic" pitchFamily="34" charset="0"/>
              </a:rPr>
              <a:t>policial y restricción </a:t>
            </a:r>
            <a:r>
              <a:rPr lang="es-ES" altLang="es-ES" sz="1400" b="1" dirty="0" smtClean="0">
                <a:solidFill>
                  <a:srgbClr val="5F5F5F"/>
                </a:solidFill>
                <a:latin typeface="Century Gothic" pitchFamily="34" charset="0"/>
              </a:rPr>
              <a:t>legal, </a:t>
            </a:r>
            <a:r>
              <a:rPr lang="es-ES" altLang="es-ES" sz="1400" b="1" dirty="0">
                <a:solidFill>
                  <a:srgbClr val="5F5F5F"/>
                </a:solidFill>
                <a:latin typeface="Century Gothic" pitchFamily="34" charset="0"/>
              </a:rPr>
              <a:t>y </a:t>
            </a:r>
            <a:r>
              <a:rPr lang="es-ES" altLang="es-ES" sz="1400" b="1" dirty="0" smtClean="0">
                <a:solidFill>
                  <a:srgbClr val="5F5F5F"/>
                </a:solidFill>
                <a:latin typeface="Century Gothic" pitchFamily="34" charset="0"/>
              </a:rPr>
              <a:t>campañas </a:t>
            </a:r>
            <a:r>
              <a:rPr lang="es-ES" altLang="es-ES" sz="1400" b="1" dirty="0">
                <a:solidFill>
                  <a:srgbClr val="5F5F5F"/>
                </a:solidFill>
                <a:latin typeface="Century Gothic" pitchFamily="34" charset="0"/>
              </a:rPr>
              <a:t>publicitarias</a:t>
            </a:r>
          </a:p>
        </p:txBody>
      </p:sp>
      <p:sp>
        <p:nvSpPr>
          <p:cNvPr id="23561" name="Line 13"/>
          <p:cNvSpPr>
            <a:spLocks noChangeShapeType="1"/>
          </p:cNvSpPr>
          <p:nvPr/>
        </p:nvSpPr>
        <p:spPr bwMode="auto">
          <a:xfrm>
            <a:off x="755650" y="3933825"/>
            <a:ext cx="2232025" cy="0"/>
          </a:xfrm>
          <a:prstGeom prst="line">
            <a:avLst/>
          </a:prstGeom>
          <a:noFill/>
          <a:ln w="2857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4000">
              <a:solidFill>
                <a:srgbClr val="000000"/>
              </a:solidFill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539552" y="5085184"/>
            <a:ext cx="4464496" cy="792088"/>
          </a:xfrm>
          <a:prstGeom prst="rect">
            <a:avLst/>
          </a:prstGeom>
          <a:solidFill>
            <a:srgbClr val="9999FF">
              <a:alpha val="9000"/>
            </a:srgbClr>
          </a:solidFill>
          <a:ln w="38100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11" name="Rectangle 52"/>
          <p:cNvSpPr>
            <a:spLocks noChangeArrowheads="1"/>
          </p:cNvSpPr>
          <p:nvPr/>
        </p:nvSpPr>
        <p:spPr bwMode="auto">
          <a:xfrm>
            <a:off x="0" y="6643688"/>
            <a:ext cx="219002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ES" sz="800" dirty="0" smtClean="0">
                <a:solidFill>
                  <a:srgbClr val="333333"/>
                </a:solidFill>
                <a:latin typeface="Century Gothic" pitchFamily="34" charset="0"/>
              </a:rPr>
              <a:t>EDADES 2013/2014. USID. DGPNSD. MSSSI</a:t>
            </a:r>
            <a:endParaRPr lang="es-ES" altLang="es-ES" sz="800" dirty="0">
              <a:solidFill>
                <a:srgbClr val="333333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9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/>
          <p:nvPr>
            <p:extLst>
              <p:ext uri="{D42A27DB-BD31-4B8C-83A1-F6EECF244321}">
                <p14:modId xmlns:p14="http://schemas.microsoft.com/office/powerpoint/2010/main" val="3622558693"/>
              </p:ext>
            </p:extLst>
          </p:nvPr>
        </p:nvGraphicFramePr>
        <p:xfrm>
          <a:off x="445570" y="2291680"/>
          <a:ext cx="8064896" cy="3687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260350"/>
            <a:ext cx="71643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Aft>
                <a:spcPct val="20000"/>
              </a:spcAft>
              <a:buFontTx/>
              <a:buNone/>
            </a:pPr>
            <a:r>
              <a:rPr lang="es-ES_tradnl" altLang="es-ES" dirty="0">
                <a:solidFill>
                  <a:srgbClr val="FFFFFF"/>
                </a:solidFill>
                <a:latin typeface="Century Gothic" pitchFamily="34" charset="0"/>
              </a:rPr>
              <a:t>Acciones contra las drogas</a:t>
            </a:r>
            <a:endParaRPr lang="es-ES" altLang="es-ES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4" name="Rectangle 52"/>
          <p:cNvSpPr>
            <a:spLocks noChangeArrowheads="1"/>
          </p:cNvSpPr>
          <p:nvPr/>
        </p:nvSpPr>
        <p:spPr bwMode="auto">
          <a:xfrm>
            <a:off x="0" y="6643688"/>
            <a:ext cx="219002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ES" sz="800" dirty="0" smtClean="0">
                <a:solidFill>
                  <a:srgbClr val="333333"/>
                </a:solidFill>
                <a:latin typeface="Century Gothic" pitchFamily="34" charset="0"/>
              </a:rPr>
              <a:t>EDADES 2013/2014. USID. DGPNSD. MSSSI</a:t>
            </a:r>
            <a:endParaRPr lang="es-ES" altLang="es-ES" sz="800" dirty="0">
              <a:solidFill>
                <a:srgbClr val="333333"/>
              </a:solidFill>
              <a:latin typeface="Century Gothic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867813" y="2060848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000" b="1" i="0" u="none" strike="noStrike" kern="1200" baseline="0">
                <a:solidFill>
                  <a:srgbClr val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s-ES" sz="1200" dirty="0">
                <a:solidFill>
                  <a:srgbClr val="5F5F5F"/>
                </a:solidFill>
                <a:latin typeface="Century Gothic" pitchFamily="34" charset="0"/>
              </a:rPr>
              <a:t>Porcentaje de la población (15-64 años) que considera como “muy importante” para resolver el problema de las drogas la legalización de todas las drogas  y del cannabis España, 1995-2013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79218" y="1124744"/>
            <a:ext cx="83976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9933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6699"/>
              </a:buClr>
              <a:buFont typeface="Wingdings" pitchFamily="2" charset="2"/>
              <a:buChar char="è"/>
            </a:pPr>
            <a:r>
              <a:rPr lang="es-ES" altLang="es-ES" sz="1400" dirty="0" smtClean="0">
                <a:solidFill>
                  <a:srgbClr val="333333"/>
                </a:solidFill>
                <a:latin typeface="Century Gothic" pitchFamily="34" charset="0"/>
              </a:rPr>
              <a:t> </a:t>
            </a:r>
            <a:r>
              <a:rPr lang="es-ES" altLang="es-ES" sz="1400" b="1" dirty="0" smtClean="0">
                <a:solidFill>
                  <a:srgbClr val="333333"/>
                </a:solidFill>
                <a:latin typeface="Century Gothic" pitchFamily="34" charset="0"/>
              </a:rPr>
              <a:t>Tendencia estable </a:t>
            </a:r>
            <a:r>
              <a:rPr lang="es-ES" altLang="es-ES" sz="1400" dirty="0" smtClean="0">
                <a:solidFill>
                  <a:srgbClr val="333333"/>
                </a:solidFill>
                <a:latin typeface="Century Gothic" pitchFamily="34" charset="0"/>
              </a:rPr>
              <a:t>en el porcentaje de personas que considera que es muy importante la legalización </a:t>
            </a:r>
            <a:r>
              <a:rPr lang="es-ES" altLang="es-ES" sz="1400" dirty="0">
                <a:solidFill>
                  <a:srgbClr val="333333"/>
                </a:solidFill>
                <a:latin typeface="Century Gothic" pitchFamily="34" charset="0"/>
              </a:rPr>
              <a:t>del </a:t>
            </a:r>
            <a:r>
              <a:rPr lang="es-ES" altLang="es-ES" sz="1400" dirty="0" smtClean="0">
                <a:solidFill>
                  <a:srgbClr val="333333"/>
                </a:solidFill>
                <a:latin typeface="Century Gothic" pitchFamily="34" charset="0"/>
              </a:rPr>
              <a:t>cannabis y descenso en lo que se refiere a </a:t>
            </a:r>
            <a:r>
              <a:rPr lang="es-ES" altLang="es-ES" sz="1400" dirty="0" smtClean="0">
                <a:solidFill>
                  <a:srgbClr val="333333"/>
                </a:solidFill>
                <a:latin typeface="Century Gothic" pitchFamily="34" charset="0"/>
              </a:rPr>
              <a:t>todas las </a:t>
            </a:r>
            <a:r>
              <a:rPr lang="es-ES" altLang="es-ES" sz="1400" dirty="0" smtClean="0">
                <a:solidFill>
                  <a:srgbClr val="333333"/>
                </a:solidFill>
                <a:latin typeface="Century Gothic" pitchFamily="34" charset="0"/>
              </a:rPr>
              <a:t>drogas</a:t>
            </a:r>
            <a:endParaRPr lang="es-ES" altLang="es-ES" sz="1400" dirty="0">
              <a:solidFill>
                <a:srgbClr val="333333"/>
              </a:solidFill>
              <a:latin typeface="Century Gothic" pitchFamily="34" charset="0"/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9396536" y="3212976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04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0" y="260350"/>
            <a:ext cx="72358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Aft>
                <a:spcPct val="20000"/>
              </a:spcAft>
              <a:buFontTx/>
              <a:buNone/>
            </a:pPr>
            <a:r>
              <a:rPr lang="es-ES_tradnl" altLang="es-ES" dirty="0">
                <a:solidFill>
                  <a:srgbClr val="FFFFFF"/>
                </a:solidFill>
                <a:latin typeface="Century Gothic" pitchFamily="34" charset="0"/>
              </a:rPr>
              <a:t>Distribución </a:t>
            </a:r>
            <a:r>
              <a:rPr lang="es-ES_tradnl" altLang="es-ES" dirty="0" smtClean="0">
                <a:solidFill>
                  <a:srgbClr val="FFFFFF"/>
                </a:solidFill>
                <a:latin typeface="Century Gothic" pitchFamily="34" charset="0"/>
              </a:rPr>
              <a:t>muestral </a:t>
            </a:r>
            <a:r>
              <a:rPr lang="es-ES_tradnl" altLang="es-ES" dirty="0">
                <a:solidFill>
                  <a:srgbClr val="FFFFFF"/>
                </a:solidFill>
                <a:latin typeface="Century Gothic" pitchFamily="34" charset="0"/>
              </a:rPr>
              <a:t>por CCAA</a:t>
            </a:r>
            <a:endParaRPr lang="es-ES" altLang="es-ES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graphicFrame>
        <p:nvGraphicFramePr>
          <p:cNvPr id="13629" name="Group 3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497240"/>
              </p:ext>
            </p:extLst>
          </p:nvPr>
        </p:nvGraphicFramePr>
        <p:xfrm>
          <a:off x="1103643" y="1124744"/>
          <a:ext cx="6553200" cy="5153208"/>
        </p:xfrm>
        <a:graphic>
          <a:graphicData uri="http://schemas.openxmlformats.org/drawingml/2006/table">
            <a:tbl>
              <a:tblPr/>
              <a:tblGrid>
                <a:gridCol w="2232025"/>
                <a:gridCol w="1273175"/>
                <a:gridCol w="1660525"/>
                <a:gridCol w="1387475"/>
              </a:tblGrid>
              <a:tr h="2590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CCAA</a:t>
                      </a:r>
                      <a:endParaRPr kumimoji="0" lang="es-ES" alt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17" marB="45717" anchor="b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PNSD </a:t>
                      </a:r>
                      <a:endParaRPr kumimoji="0" lang="es-ES" alt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17" marB="45717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Ampliación </a:t>
                      </a:r>
                      <a:endParaRPr kumimoji="0" lang="es-ES" alt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17" marB="45717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Realizadas </a:t>
                      </a:r>
                      <a:endParaRPr kumimoji="0" lang="es-ES" alt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17" marB="45717" anchor="b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Andalucía 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17" marB="45717" anchor="b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2.155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17" marB="45717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17" marB="45717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2.155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17" marB="45717" anchor="b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Aragón 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17" marB="45717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858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17" marB="457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17" marB="457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858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17" marB="45717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Asturias 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17" marB="45717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778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17" marB="457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17" marB="457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778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17" marB="45717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Baleares 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17" marB="45717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812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17" marB="457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17" marB="457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812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17" marB="45717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Canarias 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17" marB="45717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1.084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17" marB="457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813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17" marB="457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1.897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17" marB="45717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Cantabria 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17" marB="45717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576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17" marB="457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408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17" marB="457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984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17" marB="45717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Castilla La Mancha 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17" marB="45717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1.071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17" marB="457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516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17" marB="457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1.587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17" marB="45717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Castilla y León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17" marB="45717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1.181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17" marB="457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17" marB="457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1.181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17" marB="45717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Cataluña 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17" marB="45717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2.019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17" marB="457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17" marB="457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2.019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17" marB="45717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C. Valenciana 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17" marB="45717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1.699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17" marB="457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798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17" marB="457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2.497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17" marB="45717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Extremadura 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17" marB="45717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788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17" marB="457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17" marB="457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788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17" marB="45717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Galicia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17" marB="45717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1.236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17" marB="457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754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17" marB="457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1.990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17" marB="45717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Madrid 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17" marB="45717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1.930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17" marB="457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17" marB="457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1.930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17" marB="45717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Murcia 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17" marB="45717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911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17" marB="457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17" marB="457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911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17" marB="45717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Navarra 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17" marB="45717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604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17" marB="457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17" marB="457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604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17" marB="45717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País Vasco 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17" marB="45717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1.108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17" marB="457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17" marB="457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1.108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17" marB="45717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La Rioja 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17" marB="45717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420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17" marB="457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17" marB="457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420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17" marB="45717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Ceuta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17" marB="45717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218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17" marB="457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17" marB="457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218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17" marB="45717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Melilla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17" marB="45717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211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17" marB="457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188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17" marB="457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399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17" marB="45717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Total</a:t>
                      </a:r>
                      <a:endParaRPr kumimoji="0" lang="es-ES" alt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17" marB="45717" anchor="b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19.659</a:t>
                      </a:r>
                      <a:endParaRPr kumimoji="0" lang="es-ES" alt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17" marB="45717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3.477</a:t>
                      </a:r>
                      <a:endParaRPr kumimoji="0" lang="es-ES" alt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17" marB="45717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23.136</a:t>
                      </a:r>
                      <a:endParaRPr kumimoji="0" lang="es-ES" altLang="es-E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17" marB="45717" anchor="b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52"/>
          <p:cNvSpPr>
            <a:spLocks noChangeArrowheads="1"/>
          </p:cNvSpPr>
          <p:nvPr/>
        </p:nvSpPr>
        <p:spPr bwMode="auto">
          <a:xfrm>
            <a:off x="0" y="6643688"/>
            <a:ext cx="219002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ES" sz="800" dirty="0" smtClean="0">
                <a:solidFill>
                  <a:srgbClr val="333333"/>
                </a:solidFill>
                <a:latin typeface="Century Gothic" pitchFamily="34" charset="0"/>
              </a:rPr>
              <a:t>EDADES 2013/2014. USID. DGPNSD. MSSSI</a:t>
            </a:r>
            <a:endParaRPr lang="es-ES" altLang="es-ES" sz="800" dirty="0">
              <a:solidFill>
                <a:srgbClr val="333333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7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260350"/>
            <a:ext cx="71643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Aft>
                <a:spcPct val="20000"/>
              </a:spcAft>
              <a:buFontTx/>
              <a:buNone/>
            </a:pPr>
            <a:r>
              <a:rPr lang="es-ES_tradnl" altLang="es-ES" dirty="0">
                <a:solidFill>
                  <a:srgbClr val="FFFFFF"/>
                </a:solidFill>
                <a:latin typeface="Century Gothic" pitchFamily="34" charset="0"/>
              </a:rPr>
              <a:t>Acciones contra las drogas</a:t>
            </a:r>
            <a:endParaRPr lang="es-ES" altLang="es-ES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4" name="Rectangle 52"/>
          <p:cNvSpPr>
            <a:spLocks noChangeArrowheads="1"/>
          </p:cNvSpPr>
          <p:nvPr/>
        </p:nvSpPr>
        <p:spPr bwMode="auto">
          <a:xfrm>
            <a:off x="0" y="6643688"/>
            <a:ext cx="219002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ES" sz="800" dirty="0" smtClean="0">
                <a:solidFill>
                  <a:srgbClr val="333333"/>
                </a:solidFill>
                <a:latin typeface="Century Gothic" pitchFamily="34" charset="0"/>
              </a:rPr>
              <a:t>EDADES 2013/2014. USID. DGPNSD. MSSSI</a:t>
            </a:r>
            <a:endParaRPr lang="es-ES" altLang="es-ES" sz="800" dirty="0">
              <a:solidFill>
                <a:srgbClr val="333333"/>
              </a:solidFill>
              <a:latin typeface="Century Gothic" pitchFamily="34" charset="0"/>
            </a:endParaRPr>
          </a:p>
        </p:txBody>
      </p:sp>
      <p:graphicFrame>
        <p:nvGraphicFramePr>
          <p:cNvPr id="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2462225"/>
              </p:ext>
            </p:extLst>
          </p:nvPr>
        </p:nvGraphicFramePr>
        <p:xfrm>
          <a:off x="395288" y="2481020"/>
          <a:ext cx="8280400" cy="3612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67064" y="1988840"/>
            <a:ext cx="8280400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99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ES" sz="1400" dirty="0" smtClean="0">
                <a:latin typeface="Century Gothic" pitchFamily="34" charset="0"/>
              </a:rPr>
              <a:t>Porcentaje de personas de 15 a 64 años (por grupos de edad) que valoran como “muy importante” la legalización del cannabis par resolver el problema de las drogas. España 2013</a:t>
            </a:r>
            <a:endParaRPr lang="es-ES" altLang="es-ES" sz="1400" b="1" dirty="0">
              <a:latin typeface="Century Gothic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11560" y="1108896"/>
            <a:ext cx="78488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99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-28575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6699"/>
              </a:buClr>
              <a:buFont typeface="Wingdings" pitchFamily="2" charset="2"/>
              <a:buChar char="è"/>
            </a:pPr>
            <a:r>
              <a:rPr lang="es-ES" altLang="es-ES" sz="1400" dirty="0">
                <a:solidFill>
                  <a:srgbClr val="333333"/>
                </a:solidFill>
                <a:latin typeface="Century Gothic" pitchFamily="34" charset="0"/>
              </a:rPr>
              <a:t>La importancia que se da a la legalización del cannabis, es </a:t>
            </a:r>
            <a:r>
              <a:rPr lang="es-ES" altLang="es-ES" sz="1400" dirty="0" smtClean="0">
                <a:solidFill>
                  <a:srgbClr val="333333"/>
                </a:solidFill>
                <a:latin typeface="Century Gothic" pitchFamily="34" charset="0"/>
              </a:rPr>
              <a:t>relativamente constante</a:t>
            </a:r>
            <a:r>
              <a:rPr lang="es-ES" altLang="es-ES" sz="1400" dirty="0">
                <a:solidFill>
                  <a:srgbClr val="333333"/>
                </a:solidFill>
                <a:latin typeface="Century Gothic" pitchFamily="34" charset="0"/>
              </a:rPr>
              <a:t>, independientemente de la edad </a:t>
            </a:r>
            <a:endParaRPr lang="es-ES" altLang="es-ES" sz="1400" dirty="0">
              <a:solidFill>
                <a:srgbClr val="333333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21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260350"/>
            <a:ext cx="71643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Aft>
                <a:spcPct val="20000"/>
              </a:spcAft>
              <a:buFontTx/>
              <a:buNone/>
            </a:pPr>
            <a:r>
              <a:rPr lang="es-ES_tradnl" altLang="es-ES" dirty="0">
                <a:solidFill>
                  <a:srgbClr val="FFFFFF"/>
                </a:solidFill>
                <a:latin typeface="Century Gothic" pitchFamily="34" charset="0"/>
              </a:rPr>
              <a:t>Acciones contra las drogas</a:t>
            </a:r>
            <a:endParaRPr lang="es-ES" altLang="es-ES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4" name="Rectangle 52"/>
          <p:cNvSpPr>
            <a:spLocks noChangeArrowheads="1"/>
          </p:cNvSpPr>
          <p:nvPr/>
        </p:nvSpPr>
        <p:spPr bwMode="auto">
          <a:xfrm>
            <a:off x="0" y="6643688"/>
            <a:ext cx="219002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ES" sz="800" dirty="0" smtClean="0">
                <a:solidFill>
                  <a:srgbClr val="333333"/>
                </a:solidFill>
                <a:latin typeface="Century Gothic" pitchFamily="34" charset="0"/>
              </a:rPr>
              <a:t>EDADES 2013/2014. USID. DGPNSD. MSSSI</a:t>
            </a:r>
            <a:endParaRPr lang="es-ES" altLang="es-ES" sz="800" dirty="0">
              <a:solidFill>
                <a:srgbClr val="333333"/>
              </a:solidFill>
              <a:latin typeface="Century Gothic" pitchFamily="34" charset="0"/>
            </a:endParaRPr>
          </a:p>
        </p:txBody>
      </p:sp>
      <p:graphicFrame>
        <p:nvGraphicFramePr>
          <p:cNvPr id="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9375461"/>
              </p:ext>
            </p:extLst>
          </p:nvPr>
        </p:nvGraphicFramePr>
        <p:xfrm>
          <a:off x="-46496" y="2564904"/>
          <a:ext cx="9036496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9774259"/>
              </p:ext>
            </p:extLst>
          </p:nvPr>
        </p:nvGraphicFramePr>
        <p:xfrm>
          <a:off x="6013340" y="3468218"/>
          <a:ext cx="295232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508997"/>
              </p:ext>
            </p:extLst>
          </p:nvPr>
        </p:nvGraphicFramePr>
        <p:xfrm>
          <a:off x="-46496" y="3252194"/>
          <a:ext cx="296754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179966" y="3051074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u="sng" dirty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No han consumido </a:t>
            </a:r>
            <a:r>
              <a:rPr lang="es-ES" sz="12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cannabis  en </a:t>
            </a:r>
            <a:r>
              <a:rPr lang="es-ES" sz="1200" dirty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el último año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2869828" y="3060217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u="sng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Han consumido</a:t>
            </a:r>
            <a:r>
              <a:rPr lang="es-ES" sz="12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 cannabis </a:t>
            </a:r>
            <a:r>
              <a:rPr lang="es-ES" sz="1200" dirty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en el último </a:t>
            </a:r>
            <a:r>
              <a:rPr lang="es-ES" sz="12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año (no consumo problemático*)</a:t>
            </a:r>
            <a:endParaRPr lang="es-ES" sz="1200" dirty="0">
              <a:solidFill>
                <a:schemeClr val="bg2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849840" y="6508833"/>
            <a:ext cx="414248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900" dirty="0" smtClean="0">
                <a:solidFill>
                  <a:srgbClr val="000000"/>
                </a:solidFill>
                <a:latin typeface="Century Gothic" pitchFamily="34" charset="0"/>
              </a:rPr>
              <a:t>*Consumo problemático: CAST (Cannabis </a:t>
            </a:r>
            <a:r>
              <a:rPr lang="es-ES" sz="900" dirty="0">
                <a:solidFill>
                  <a:srgbClr val="000000"/>
                </a:solidFill>
                <a:latin typeface="Century Gothic" pitchFamily="34" charset="0"/>
              </a:rPr>
              <a:t>Abuse </a:t>
            </a:r>
            <a:r>
              <a:rPr lang="es-ES" sz="900" dirty="0" err="1">
                <a:solidFill>
                  <a:srgbClr val="000000"/>
                </a:solidFill>
                <a:latin typeface="Century Gothic" pitchFamily="34" charset="0"/>
              </a:rPr>
              <a:t>Screening</a:t>
            </a:r>
            <a:r>
              <a:rPr lang="es-ES" sz="900" dirty="0">
                <a:solidFill>
                  <a:srgbClr val="000000"/>
                </a:solidFill>
                <a:latin typeface="Century Gothic" pitchFamily="34" charset="0"/>
              </a:rPr>
              <a:t> </a:t>
            </a:r>
            <a:r>
              <a:rPr lang="es-ES" sz="900" dirty="0" smtClean="0">
                <a:solidFill>
                  <a:srgbClr val="000000"/>
                </a:solidFill>
                <a:latin typeface="Century Gothic" pitchFamily="34" charset="0"/>
              </a:rPr>
              <a:t>Test) ≥ 4</a:t>
            </a:r>
            <a:endParaRPr lang="es-ES" sz="900" dirty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868145" y="3051074"/>
            <a:ext cx="3097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Han consumido cannabis </a:t>
            </a:r>
            <a:r>
              <a:rPr lang="es-ES" sz="1200" dirty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en el último </a:t>
            </a:r>
            <a:r>
              <a:rPr lang="es-ES" sz="12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año (si </a:t>
            </a:r>
            <a:r>
              <a:rPr lang="es-ES" sz="1200" u="sng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consumo problemático</a:t>
            </a:r>
            <a:r>
              <a:rPr lang="es-ES" sz="12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*)</a:t>
            </a:r>
            <a:endParaRPr lang="es-ES" sz="1200" dirty="0">
              <a:solidFill>
                <a:schemeClr val="bg2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69528" y="2333800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Porcentaje de personas que creen que la legalización de cannabis es una medida nada/algo o muy importante, según su consumo de cannabis. España 2013. </a:t>
            </a:r>
            <a:endParaRPr lang="es-ES" sz="1400" b="1" dirty="0">
              <a:solidFill>
                <a:schemeClr val="bg2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79966" y="1163948"/>
            <a:ext cx="870253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99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-28575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6699"/>
              </a:buClr>
              <a:buFont typeface="Wingdings" pitchFamily="2" charset="2"/>
              <a:buChar char="è"/>
            </a:pPr>
            <a:r>
              <a:rPr lang="es-ES" altLang="es-ES" sz="1400" dirty="0">
                <a:solidFill>
                  <a:srgbClr val="333333"/>
                </a:solidFill>
                <a:latin typeface="Century Gothic" pitchFamily="34" charset="0"/>
              </a:rPr>
              <a:t>Consideran más importante la legalización del cannabis aquellas personas que lo consumen especialmente las que hacen consumo problemático</a:t>
            </a:r>
            <a:r>
              <a:rPr lang="es-ES" altLang="es-ES" sz="1400" b="1" dirty="0">
                <a:solidFill>
                  <a:srgbClr val="333333"/>
                </a:solidFill>
                <a:latin typeface="Century Gothic" pitchFamily="34" charset="0"/>
              </a:rPr>
              <a:t>. Casi 9 de cada 10 personas que hacen un consumo problemático* de cannabis consideran que su legalización es algo/muy importante</a:t>
            </a:r>
            <a:r>
              <a:rPr lang="es-ES" altLang="es-ES" sz="1400" dirty="0">
                <a:solidFill>
                  <a:srgbClr val="333333"/>
                </a:solidFill>
                <a:latin typeface="Century Gothic" pitchFamily="34" charset="0"/>
              </a:rPr>
              <a:t>. </a:t>
            </a:r>
            <a:endParaRPr lang="es-ES" altLang="es-ES" sz="1400" dirty="0">
              <a:solidFill>
                <a:srgbClr val="333333"/>
              </a:solidFill>
              <a:latin typeface="Century Gothic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55722" y="2333800"/>
            <a:ext cx="8726774" cy="386037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Elipse"/>
          <p:cNvSpPr/>
          <p:nvPr/>
        </p:nvSpPr>
        <p:spPr>
          <a:xfrm>
            <a:off x="6660232" y="5229200"/>
            <a:ext cx="57606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112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570153"/>
              </p:ext>
            </p:extLst>
          </p:nvPr>
        </p:nvGraphicFramePr>
        <p:xfrm>
          <a:off x="50800" y="1824038"/>
          <a:ext cx="8764588" cy="4483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0" y="260350"/>
            <a:ext cx="71643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Aft>
                <a:spcPct val="20000"/>
              </a:spcAft>
              <a:buFontTx/>
              <a:buNone/>
            </a:pPr>
            <a:r>
              <a:rPr lang="es-ES_tradnl" altLang="es-ES">
                <a:solidFill>
                  <a:srgbClr val="FFFFFF"/>
                </a:solidFill>
                <a:latin typeface="Century Gothic" pitchFamily="34" charset="0"/>
              </a:rPr>
              <a:t>Información sobre las drogas</a:t>
            </a:r>
            <a:endParaRPr lang="es-ES" altLang="es-ES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24580" name="Text Box 7"/>
          <p:cNvSpPr txBox="1">
            <a:spLocks noChangeArrowheads="1"/>
          </p:cNvSpPr>
          <p:nvPr/>
        </p:nvSpPr>
        <p:spPr bwMode="auto">
          <a:xfrm>
            <a:off x="395288" y="1052513"/>
            <a:ext cx="8280400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99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ES" sz="1400" dirty="0">
                <a:solidFill>
                  <a:srgbClr val="5F5F5F"/>
                </a:solidFill>
                <a:latin typeface="Century Gothic" pitchFamily="34" charset="0"/>
              </a:rPr>
              <a:t>La población muestra mucho interés en recibir información a través de </a:t>
            </a:r>
            <a:r>
              <a:rPr lang="es-ES" altLang="es-ES" sz="1400" b="1" dirty="0">
                <a:solidFill>
                  <a:srgbClr val="5F5F5F"/>
                </a:solidFill>
                <a:latin typeface="Century Gothic" pitchFamily="34" charset="0"/>
              </a:rPr>
              <a:t>los medios de comunicación, </a:t>
            </a:r>
            <a:r>
              <a:rPr lang="es-ES" altLang="es-ES" sz="1400" b="1" dirty="0" smtClean="0">
                <a:solidFill>
                  <a:srgbClr val="5F5F5F"/>
                </a:solidFill>
                <a:latin typeface="Century Gothic" pitchFamily="34" charset="0"/>
              </a:rPr>
              <a:t>internet, </a:t>
            </a:r>
            <a:r>
              <a:rPr lang="es-ES" altLang="es-ES" sz="1400" b="1" dirty="0">
                <a:solidFill>
                  <a:srgbClr val="5F5F5F"/>
                </a:solidFill>
                <a:latin typeface="Century Gothic" pitchFamily="34" charset="0"/>
              </a:rPr>
              <a:t>los profesionales </a:t>
            </a:r>
            <a:r>
              <a:rPr lang="es-ES" altLang="es-ES" sz="1400" b="1" dirty="0" smtClean="0">
                <a:solidFill>
                  <a:srgbClr val="5F5F5F"/>
                </a:solidFill>
                <a:latin typeface="Century Gothic" pitchFamily="34" charset="0"/>
              </a:rPr>
              <a:t>sanitarios, los profesores</a:t>
            </a:r>
            <a:r>
              <a:rPr lang="es-ES" altLang="es-ES" sz="1400" b="1" dirty="0">
                <a:solidFill>
                  <a:srgbClr val="5F5F5F"/>
                </a:solidFill>
                <a:latin typeface="Century Gothic" pitchFamily="34" charset="0"/>
              </a:rPr>
              <a:t> </a:t>
            </a:r>
            <a:r>
              <a:rPr lang="es-ES" altLang="es-ES" sz="1400" b="1" dirty="0" smtClean="0">
                <a:solidFill>
                  <a:srgbClr val="5F5F5F"/>
                </a:solidFill>
                <a:latin typeface="Century Gothic" pitchFamily="34" charset="0"/>
              </a:rPr>
              <a:t>y </a:t>
            </a:r>
            <a:r>
              <a:rPr lang="es-ES" altLang="es-ES" sz="1400" b="1" dirty="0">
                <a:solidFill>
                  <a:srgbClr val="5F5F5F"/>
                </a:solidFill>
                <a:latin typeface="Century Gothic" pitchFamily="34" charset="0"/>
              </a:rPr>
              <a:t>charlas </a:t>
            </a:r>
            <a:r>
              <a:rPr lang="es-ES" altLang="es-ES" sz="1400" b="1" dirty="0" smtClean="0">
                <a:solidFill>
                  <a:srgbClr val="5F5F5F"/>
                </a:solidFill>
                <a:latin typeface="Century Gothic" pitchFamily="34" charset="0"/>
              </a:rPr>
              <a:t>o cursos</a:t>
            </a:r>
            <a:endParaRPr lang="es-ES" altLang="es-ES" sz="1400" b="1" dirty="0">
              <a:solidFill>
                <a:srgbClr val="5F5F5F"/>
              </a:solidFill>
              <a:latin typeface="Century Gothic" pitchFamily="34" charset="0"/>
            </a:endParaRPr>
          </a:p>
        </p:txBody>
      </p:sp>
      <p:sp>
        <p:nvSpPr>
          <p:cNvPr id="24581" name="Line 7"/>
          <p:cNvSpPr>
            <a:spLocks noChangeShapeType="1"/>
          </p:cNvSpPr>
          <p:nvPr/>
        </p:nvSpPr>
        <p:spPr bwMode="auto">
          <a:xfrm>
            <a:off x="1115616" y="2852936"/>
            <a:ext cx="1873250" cy="0"/>
          </a:xfrm>
          <a:prstGeom prst="line">
            <a:avLst/>
          </a:prstGeom>
          <a:noFill/>
          <a:ln w="2857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4000">
              <a:solidFill>
                <a:srgbClr val="000000"/>
              </a:solidFill>
            </a:endParaRPr>
          </a:p>
        </p:txBody>
      </p:sp>
      <p:sp>
        <p:nvSpPr>
          <p:cNvPr id="24582" name="Line 8"/>
          <p:cNvSpPr>
            <a:spLocks noChangeShapeType="1"/>
          </p:cNvSpPr>
          <p:nvPr/>
        </p:nvSpPr>
        <p:spPr bwMode="auto">
          <a:xfrm>
            <a:off x="899592" y="3501008"/>
            <a:ext cx="2089274" cy="0"/>
          </a:xfrm>
          <a:prstGeom prst="line">
            <a:avLst/>
          </a:prstGeom>
          <a:noFill/>
          <a:ln w="2857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4000">
              <a:solidFill>
                <a:srgbClr val="000000"/>
              </a:solidFill>
            </a:endParaRPr>
          </a:p>
        </p:txBody>
      </p:sp>
      <p:sp>
        <p:nvSpPr>
          <p:cNvPr id="24583" name="Line 9"/>
          <p:cNvSpPr>
            <a:spLocks noChangeShapeType="1"/>
          </p:cNvSpPr>
          <p:nvPr/>
        </p:nvSpPr>
        <p:spPr bwMode="auto">
          <a:xfrm>
            <a:off x="2124246" y="3163351"/>
            <a:ext cx="936625" cy="0"/>
          </a:xfrm>
          <a:prstGeom prst="line">
            <a:avLst/>
          </a:prstGeom>
          <a:noFill/>
          <a:ln w="2857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4000">
              <a:solidFill>
                <a:srgbClr val="000000"/>
              </a:solidFill>
            </a:endParaRPr>
          </a:p>
        </p:txBody>
      </p:sp>
      <p:sp>
        <p:nvSpPr>
          <p:cNvPr id="24584" name="Line 10"/>
          <p:cNvSpPr>
            <a:spLocks noChangeShapeType="1"/>
          </p:cNvSpPr>
          <p:nvPr/>
        </p:nvSpPr>
        <p:spPr bwMode="auto">
          <a:xfrm>
            <a:off x="1728168" y="2492896"/>
            <a:ext cx="1332706" cy="0"/>
          </a:xfrm>
          <a:prstGeom prst="line">
            <a:avLst/>
          </a:prstGeom>
          <a:noFill/>
          <a:ln w="2857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4000">
              <a:solidFill>
                <a:srgbClr val="000000"/>
              </a:solidFill>
            </a:endParaRPr>
          </a:p>
        </p:txBody>
      </p:sp>
      <p:sp>
        <p:nvSpPr>
          <p:cNvPr id="9" name="Rectangle 52"/>
          <p:cNvSpPr>
            <a:spLocks noChangeArrowheads="1"/>
          </p:cNvSpPr>
          <p:nvPr/>
        </p:nvSpPr>
        <p:spPr bwMode="auto">
          <a:xfrm>
            <a:off x="0" y="6643688"/>
            <a:ext cx="219002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ES" sz="800" dirty="0" smtClean="0">
                <a:solidFill>
                  <a:srgbClr val="333333"/>
                </a:solidFill>
                <a:latin typeface="Century Gothic" pitchFamily="34" charset="0"/>
              </a:rPr>
              <a:t>EDADES 2013/2014. USID. DGPNSD. MSSSI</a:t>
            </a:r>
            <a:endParaRPr lang="es-ES" altLang="es-ES" sz="800" dirty="0">
              <a:solidFill>
                <a:srgbClr val="333333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62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35415"/>
              </p:ext>
            </p:extLst>
          </p:nvPr>
        </p:nvGraphicFramePr>
        <p:xfrm>
          <a:off x="230188" y="2400300"/>
          <a:ext cx="8734300" cy="402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0" y="260350"/>
            <a:ext cx="71643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Aft>
                <a:spcPct val="20000"/>
              </a:spcAft>
              <a:buFontTx/>
              <a:buNone/>
            </a:pPr>
            <a:r>
              <a:rPr lang="es-ES_tradnl" altLang="es-ES">
                <a:solidFill>
                  <a:srgbClr val="FFFFFF"/>
                </a:solidFill>
                <a:latin typeface="Century Gothic" pitchFamily="34" charset="0"/>
              </a:rPr>
              <a:t>Evolución tamaño de muestra</a:t>
            </a:r>
            <a:endParaRPr lang="es-ES" altLang="es-ES">
              <a:solidFill>
                <a:srgbClr val="FFFFFF"/>
              </a:solidFill>
              <a:latin typeface="Century Gothic" pitchFamily="34" charset="0"/>
            </a:endParaRPr>
          </a:p>
        </p:txBody>
      </p:sp>
      <p:grpSp>
        <p:nvGrpSpPr>
          <p:cNvPr id="5124" name="Group 12"/>
          <p:cNvGrpSpPr>
            <a:grpSpLocks/>
          </p:cNvGrpSpPr>
          <p:nvPr/>
        </p:nvGrpSpPr>
        <p:grpSpPr bwMode="auto">
          <a:xfrm>
            <a:off x="539750" y="1125538"/>
            <a:ext cx="7415213" cy="984250"/>
            <a:chOff x="340" y="709"/>
            <a:chExt cx="4671" cy="620"/>
          </a:xfrm>
        </p:grpSpPr>
        <p:sp>
          <p:nvSpPr>
            <p:cNvPr id="5126" name="Text Box 11"/>
            <p:cNvSpPr txBox="1">
              <a:spLocks noChangeArrowheads="1"/>
            </p:cNvSpPr>
            <p:nvPr/>
          </p:nvSpPr>
          <p:spPr bwMode="auto">
            <a:xfrm>
              <a:off x="340" y="709"/>
              <a:ext cx="2223" cy="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1pPr>
              <a:lvl2pPr marL="800100" indent="-3429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2pPr>
              <a:lvl3pPr marL="1257300" indent="-3429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3pPr>
              <a:lvl4pPr marL="1714500" indent="-3429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4pPr>
              <a:lvl5pPr marL="2171700" indent="-3429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s-ES" altLang="es-ES" sz="1600" b="1" dirty="0">
                  <a:solidFill>
                    <a:srgbClr val="006699"/>
                  </a:solidFill>
                  <a:latin typeface="Century Gothic" pitchFamily="34" charset="0"/>
                  <a:cs typeface="Arial" charset="0"/>
                </a:rPr>
                <a:t>Fortalezas EDADES:</a:t>
              </a:r>
            </a:p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Clr>
                  <a:srgbClr val="006699"/>
                </a:buClr>
              </a:pPr>
              <a:r>
                <a:rPr lang="es-ES" altLang="es-ES" sz="1400" b="1" dirty="0">
                  <a:solidFill>
                    <a:srgbClr val="006699"/>
                  </a:solidFill>
                  <a:latin typeface="Century Gothic" pitchFamily="34" charset="0"/>
                  <a:cs typeface="Arial" charset="0"/>
                </a:rPr>
                <a:t>1.</a:t>
              </a:r>
              <a:r>
                <a:rPr lang="es-ES" altLang="es-ES" sz="1400" b="1" dirty="0">
                  <a:solidFill>
                    <a:srgbClr val="000000"/>
                  </a:solidFill>
                  <a:latin typeface="Century Gothic" pitchFamily="34" charset="0"/>
                  <a:cs typeface="Arial" charset="0"/>
                </a:rPr>
                <a:t>	</a:t>
              </a:r>
              <a:r>
                <a:rPr lang="es-ES" altLang="es-ES" sz="1400" dirty="0">
                  <a:solidFill>
                    <a:srgbClr val="000000"/>
                  </a:solidFill>
                  <a:latin typeface="Century Gothic" pitchFamily="34" charset="0"/>
                  <a:cs typeface="Arial" charset="0"/>
                </a:rPr>
                <a:t>Amplia muestra </a:t>
              </a:r>
            </a:p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Clr>
                  <a:srgbClr val="006699"/>
                </a:buClr>
              </a:pPr>
              <a:r>
                <a:rPr lang="es-ES" altLang="es-ES" sz="1400" b="1" dirty="0">
                  <a:solidFill>
                    <a:srgbClr val="006699"/>
                  </a:solidFill>
                  <a:latin typeface="Century Gothic" pitchFamily="34" charset="0"/>
                  <a:cs typeface="Arial" charset="0"/>
                </a:rPr>
                <a:t>2.</a:t>
              </a:r>
              <a:r>
                <a:rPr lang="es-ES" altLang="es-ES" sz="1400" dirty="0">
                  <a:solidFill>
                    <a:srgbClr val="000000"/>
                  </a:solidFill>
                  <a:latin typeface="Century Gothic" pitchFamily="34" charset="0"/>
                  <a:cs typeface="Arial" charset="0"/>
                </a:rPr>
                <a:t>	Serie </a:t>
              </a:r>
              <a:r>
                <a:rPr lang="es-ES" altLang="es-ES" sz="1400" dirty="0" smtClean="0">
                  <a:solidFill>
                    <a:srgbClr val="000000"/>
                  </a:solidFill>
                  <a:latin typeface="Century Gothic" pitchFamily="34" charset="0"/>
                  <a:cs typeface="Arial" charset="0"/>
                </a:rPr>
                <a:t>histórica periódica y dilatada</a:t>
              </a:r>
              <a:endParaRPr lang="es-ES" altLang="es-ES" sz="1400" dirty="0">
                <a:solidFill>
                  <a:srgbClr val="000000"/>
                </a:solidFill>
                <a:latin typeface="Century Gothic" pitchFamily="34" charset="0"/>
                <a:cs typeface="Arial" charset="0"/>
              </a:endParaRPr>
            </a:p>
          </p:txBody>
        </p:sp>
        <p:sp>
          <p:nvSpPr>
            <p:cNvPr id="5127" name="Text Box 10"/>
            <p:cNvSpPr txBox="1">
              <a:spLocks noChangeArrowheads="1"/>
            </p:cNvSpPr>
            <p:nvPr/>
          </p:nvSpPr>
          <p:spPr bwMode="auto">
            <a:xfrm>
              <a:off x="2562" y="936"/>
              <a:ext cx="2449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1pPr>
              <a:lvl2pPr marL="800100" indent="-3429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2pPr>
              <a:lvl3pPr marL="1257300" indent="-3429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3pPr>
              <a:lvl4pPr marL="1714500" indent="-3429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4pPr>
              <a:lvl5pPr marL="2171700" indent="-3429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Clr>
                  <a:srgbClr val="006699"/>
                </a:buClr>
              </a:pPr>
              <a:r>
                <a:rPr lang="es-ES" altLang="es-ES" sz="1400" b="1" dirty="0">
                  <a:solidFill>
                    <a:srgbClr val="006699"/>
                  </a:solidFill>
                  <a:latin typeface="Century Gothic" pitchFamily="34" charset="0"/>
                  <a:cs typeface="Arial" charset="0"/>
                </a:rPr>
                <a:t>3.</a:t>
              </a:r>
              <a:r>
                <a:rPr lang="es-ES" altLang="es-ES" sz="1400" dirty="0">
                  <a:solidFill>
                    <a:srgbClr val="000000"/>
                  </a:solidFill>
                  <a:latin typeface="Century Gothic" pitchFamily="34" charset="0"/>
                  <a:cs typeface="Arial" charset="0"/>
                </a:rPr>
                <a:t>	Flexibilidad: Módulos específicos</a:t>
              </a:r>
            </a:p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Clr>
                  <a:srgbClr val="006699"/>
                </a:buClr>
              </a:pPr>
              <a:r>
                <a:rPr lang="es-ES" altLang="es-ES" sz="1400" b="1" dirty="0">
                  <a:solidFill>
                    <a:srgbClr val="006699"/>
                  </a:solidFill>
                  <a:latin typeface="Century Gothic" pitchFamily="34" charset="0"/>
                  <a:cs typeface="Arial" charset="0"/>
                </a:rPr>
                <a:t>4.</a:t>
              </a:r>
              <a:r>
                <a:rPr lang="es-ES" altLang="es-ES" sz="1400" dirty="0">
                  <a:solidFill>
                    <a:srgbClr val="000000"/>
                  </a:solidFill>
                  <a:latin typeface="Century Gothic" pitchFamily="34" charset="0"/>
                  <a:cs typeface="Arial" charset="0"/>
                </a:rPr>
                <a:t>	Comparabilidad internacional</a:t>
              </a:r>
            </a:p>
          </p:txBody>
        </p:sp>
      </p:grpSp>
      <p:sp>
        <p:nvSpPr>
          <p:cNvPr id="7" name="Rectangle 52"/>
          <p:cNvSpPr>
            <a:spLocks noChangeArrowheads="1"/>
          </p:cNvSpPr>
          <p:nvPr/>
        </p:nvSpPr>
        <p:spPr bwMode="auto">
          <a:xfrm>
            <a:off x="0" y="6643688"/>
            <a:ext cx="219002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ES" sz="800" dirty="0" smtClean="0">
                <a:solidFill>
                  <a:srgbClr val="333333"/>
                </a:solidFill>
                <a:latin typeface="Century Gothic" pitchFamily="34" charset="0"/>
              </a:rPr>
              <a:t>EDADES 2013/2014. USID. DGPNSD. MSSSI</a:t>
            </a:r>
            <a:endParaRPr lang="es-ES" altLang="es-ES" sz="800" dirty="0">
              <a:solidFill>
                <a:srgbClr val="333333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4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0" y="260350"/>
            <a:ext cx="71643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Aft>
                <a:spcPct val="20000"/>
              </a:spcAft>
              <a:buFontTx/>
              <a:buNone/>
            </a:pPr>
            <a:r>
              <a:rPr lang="es-ES_tradnl" altLang="es-ES" dirty="0">
                <a:solidFill>
                  <a:srgbClr val="FFFFFF"/>
                </a:solidFill>
                <a:latin typeface="Century Gothic" pitchFamily="34" charset="0"/>
              </a:rPr>
              <a:t>Proporción consumidores drogas</a:t>
            </a:r>
            <a:endParaRPr lang="es-ES" altLang="es-ES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179388" y="1052513"/>
            <a:ext cx="48974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ES" altLang="es-ES" sz="1800" b="1" dirty="0">
                <a:solidFill>
                  <a:srgbClr val="333333"/>
                </a:solidFill>
                <a:latin typeface="Century Gothic" pitchFamily="34" charset="0"/>
              </a:rPr>
              <a:t>Últimos 12 meses</a:t>
            </a:r>
          </a:p>
        </p:txBody>
      </p:sp>
      <p:graphicFrame>
        <p:nvGraphicFramePr>
          <p:cNvPr id="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4980093"/>
              </p:ext>
            </p:extLst>
          </p:nvPr>
        </p:nvGraphicFramePr>
        <p:xfrm>
          <a:off x="142875" y="1508125"/>
          <a:ext cx="8858250" cy="4722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149" name="Line 7"/>
          <p:cNvSpPr>
            <a:spLocks noChangeShapeType="1"/>
          </p:cNvSpPr>
          <p:nvPr/>
        </p:nvSpPr>
        <p:spPr bwMode="auto">
          <a:xfrm flipV="1">
            <a:off x="468313" y="1699757"/>
            <a:ext cx="287337" cy="2159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4000">
              <a:solidFill>
                <a:srgbClr val="000000"/>
              </a:solidFill>
            </a:endParaRPr>
          </a:p>
        </p:txBody>
      </p:sp>
      <p:sp>
        <p:nvSpPr>
          <p:cNvPr id="6150" name="Line 8"/>
          <p:cNvSpPr>
            <a:spLocks noChangeShapeType="1"/>
          </p:cNvSpPr>
          <p:nvPr/>
        </p:nvSpPr>
        <p:spPr bwMode="auto">
          <a:xfrm flipV="1">
            <a:off x="827088" y="1656080"/>
            <a:ext cx="287337" cy="2159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4000">
              <a:solidFill>
                <a:srgbClr val="000000"/>
              </a:solidFill>
            </a:endParaRPr>
          </a:p>
        </p:txBody>
      </p:sp>
      <p:sp>
        <p:nvSpPr>
          <p:cNvPr id="6151" name="Text Box 9"/>
          <p:cNvSpPr txBox="1">
            <a:spLocks noChangeArrowheads="1"/>
          </p:cNvSpPr>
          <p:nvPr/>
        </p:nvSpPr>
        <p:spPr bwMode="auto">
          <a:xfrm>
            <a:off x="395536" y="1442658"/>
            <a:ext cx="393765" cy="213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ES" altLang="es-ES" sz="800" dirty="0">
                <a:solidFill>
                  <a:srgbClr val="000000"/>
                </a:solidFill>
                <a:latin typeface="Century Gothic" pitchFamily="34" charset="0"/>
              </a:rPr>
              <a:t>78,3</a:t>
            </a:r>
          </a:p>
        </p:txBody>
      </p:sp>
      <p:sp>
        <p:nvSpPr>
          <p:cNvPr id="6152" name="Text Box 10"/>
          <p:cNvSpPr txBox="1">
            <a:spLocks noChangeArrowheads="1"/>
          </p:cNvSpPr>
          <p:nvPr/>
        </p:nvSpPr>
        <p:spPr bwMode="auto">
          <a:xfrm>
            <a:off x="790575" y="1444680"/>
            <a:ext cx="46905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ES" altLang="es-ES" sz="800" dirty="0">
                <a:solidFill>
                  <a:srgbClr val="000000"/>
                </a:solidFill>
                <a:latin typeface="Century Gothic" pitchFamily="34" charset="0"/>
              </a:rPr>
              <a:t>40,7</a:t>
            </a:r>
          </a:p>
        </p:txBody>
      </p:sp>
      <p:sp>
        <p:nvSpPr>
          <p:cNvPr id="6153" name="Text Box 17"/>
          <p:cNvSpPr txBox="1">
            <a:spLocks noChangeArrowheads="1"/>
          </p:cNvSpPr>
          <p:nvPr/>
        </p:nvSpPr>
        <p:spPr bwMode="auto">
          <a:xfrm>
            <a:off x="3203575" y="1412875"/>
            <a:ext cx="5614988" cy="97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99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006699"/>
              </a:buClr>
              <a:buFont typeface="Wingdings" pitchFamily="2" charset="2"/>
              <a:buChar char="è"/>
            </a:pPr>
            <a:r>
              <a:rPr lang="es-ES" altLang="es-ES" sz="1400" dirty="0">
                <a:solidFill>
                  <a:srgbClr val="333333"/>
                </a:solidFill>
                <a:latin typeface="Century Gothic" pitchFamily="34" charset="0"/>
              </a:rPr>
              <a:t> Se incluyen en el cuestionario un total de </a:t>
            </a:r>
            <a:r>
              <a:rPr lang="es-ES" altLang="es-ES" sz="1400" b="1" dirty="0">
                <a:solidFill>
                  <a:srgbClr val="333333"/>
                </a:solidFill>
                <a:latin typeface="Century Gothic" pitchFamily="34" charset="0"/>
              </a:rPr>
              <a:t>23 </a:t>
            </a:r>
            <a:r>
              <a:rPr lang="es-ES" altLang="es-ES" sz="1400" b="1" dirty="0" smtClean="0">
                <a:solidFill>
                  <a:srgbClr val="333333"/>
                </a:solidFill>
                <a:latin typeface="Century Gothic" pitchFamily="34" charset="0"/>
              </a:rPr>
              <a:t>drogas</a:t>
            </a:r>
            <a:r>
              <a:rPr lang="es-ES" altLang="es-ES" sz="1400" b="1" dirty="0">
                <a:solidFill>
                  <a:srgbClr val="333333"/>
                </a:solidFill>
                <a:latin typeface="Century Gothic" pitchFamily="34" charset="0"/>
              </a:rPr>
              <a:t>.</a:t>
            </a:r>
          </a:p>
          <a:p>
            <a:pPr algn="just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006699"/>
              </a:buClr>
              <a:buFont typeface="Wingdings" pitchFamily="2" charset="2"/>
              <a:buChar char="è"/>
            </a:pPr>
            <a:r>
              <a:rPr lang="es-ES" altLang="es-ES" sz="1400" dirty="0" smtClean="0">
                <a:solidFill>
                  <a:srgbClr val="333333"/>
                </a:solidFill>
                <a:latin typeface="Century Gothic" pitchFamily="34" charset="0"/>
              </a:rPr>
              <a:t> Las sustancias </a:t>
            </a:r>
            <a:r>
              <a:rPr lang="es-ES" altLang="es-ES" sz="1400" b="1" u="sng" dirty="0">
                <a:solidFill>
                  <a:srgbClr val="333333"/>
                </a:solidFill>
                <a:latin typeface="Century Gothic" pitchFamily="34" charset="0"/>
              </a:rPr>
              <a:t>consumidas</a:t>
            </a:r>
            <a:r>
              <a:rPr lang="es-ES" altLang="es-ES" sz="1400" dirty="0">
                <a:solidFill>
                  <a:srgbClr val="333333"/>
                </a:solidFill>
                <a:latin typeface="Century Gothic" pitchFamily="34" charset="0"/>
              </a:rPr>
              <a:t> por un mayor porcentaje de personas son </a:t>
            </a:r>
            <a:r>
              <a:rPr lang="es-ES" altLang="es-ES" sz="1400" b="1" dirty="0">
                <a:solidFill>
                  <a:srgbClr val="333333"/>
                </a:solidFill>
                <a:latin typeface="Century Gothic" pitchFamily="34" charset="0"/>
              </a:rPr>
              <a:t>el alcohol, el tabaco y los hipnosedantes</a:t>
            </a:r>
            <a:r>
              <a:rPr lang="es-ES" altLang="es-ES" sz="1400" b="1" dirty="0" smtClean="0">
                <a:solidFill>
                  <a:srgbClr val="333333"/>
                </a:solidFill>
                <a:latin typeface="Century Gothic" pitchFamily="34" charset="0"/>
              </a:rPr>
              <a:t>.</a:t>
            </a:r>
            <a:endParaRPr lang="es-ES" altLang="es-ES" sz="1400" b="1" dirty="0">
              <a:solidFill>
                <a:srgbClr val="333333"/>
              </a:solidFill>
              <a:latin typeface="Century Gothic" pitchFamily="34" charset="0"/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V="1">
            <a:off x="515320" y="1778101"/>
            <a:ext cx="287337" cy="2159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4000">
              <a:solidFill>
                <a:srgbClr val="000000"/>
              </a:solidFill>
            </a:endParaRPr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 flipV="1">
            <a:off x="841593" y="1778101"/>
            <a:ext cx="287337" cy="2159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4000">
              <a:solidFill>
                <a:srgbClr val="000000"/>
              </a:solidFill>
            </a:endParaRPr>
          </a:p>
        </p:txBody>
      </p:sp>
      <p:sp>
        <p:nvSpPr>
          <p:cNvPr id="13" name="Rectangle 52"/>
          <p:cNvSpPr>
            <a:spLocks noChangeArrowheads="1"/>
          </p:cNvSpPr>
          <p:nvPr/>
        </p:nvSpPr>
        <p:spPr bwMode="auto">
          <a:xfrm>
            <a:off x="0" y="6643688"/>
            <a:ext cx="219002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ES" sz="800" dirty="0" smtClean="0">
                <a:solidFill>
                  <a:srgbClr val="333333"/>
                </a:solidFill>
                <a:latin typeface="Century Gothic" pitchFamily="34" charset="0"/>
              </a:rPr>
              <a:t>EDADES 2013/2014. USID. DGPNSD. MSSSI</a:t>
            </a:r>
            <a:endParaRPr lang="es-ES" altLang="es-ES" sz="800" dirty="0">
              <a:solidFill>
                <a:srgbClr val="333333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20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7189547" y="3501008"/>
            <a:ext cx="863997" cy="504056"/>
          </a:xfrm>
          <a:prstGeom prst="rect">
            <a:avLst/>
          </a:prstGeom>
          <a:solidFill>
            <a:schemeClr val="accent5">
              <a:alpha val="50000"/>
            </a:schemeClr>
          </a:solidFill>
          <a:ln w="38100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827584" y="1646230"/>
            <a:ext cx="1453300" cy="1073671"/>
          </a:xfrm>
          <a:prstGeom prst="rect">
            <a:avLst/>
          </a:prstGeom>
          <a:solidFill>
            <a:schemeClr val="accent5">
              <a:alpha val="50000"/>
            </a:schemeClr>
          </a:solidFill>
          <a:ln w="38100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>
              <a:solidFill>
                <a:srgbClr val="000000"/>
              </a:solidFill>
            </a:endParaRPr>
          </a:p>
        </p:txBody>
      </p:sp>
      <p:graphicFrame>
        <p:nvGraphicFramePr>
          <p:cNvPr id="4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1120634"/>
              </p:ext>
            </p:extLst>
          </p:nvPr>
        </p:nvGraphicFramePr>
        <p:xfrm>
          <a:off x="179388" y="1844824"/>
          <a:ext cx="8818883" cy="4644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260350"/>
            <a:ext cx="71643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Aft>
                <a:spcPct val="20000"/>
              </a:spcAft>
              <a:buFontTx/>
              <a:buNone/>
            </a:pPr>
            <a:r>
              <a:rPr lang="es-ES_tradnl" altLang="es-ES" dirty="0">
                <a:solidFill>
                  <a:srgbClr val="FFFFFF"/>
                </a:solidFill>
                <a:latin typeface="Century Gothic" pitchFamily="34" charset="0"/>
              </a:rPr>
              <a:t>Proporción consumidores drogas</a:t>
            </a:r>
            <a:endParaRPr lang="es-ES" altLang="es-ES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79388" y="1052513"/>
            <a:ext cx="48974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ES" altLang="es-ES" sz="1800" b="1" dirty="0">
                <a:solidFill>
                  <a:srgbClr val="333333"/>
                </a:solidFill>
                <a:latin typeface="Century Gothic" pitchFamily="34" charset="0"/>
              </a:rPr>
              <a:t>Últimos 12 meses</a:t>
            </a: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2987824" y="1231292"/>
            <a:ext cx="5614988" cy="123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99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006699"/>
              </a:buClr>
              <a:buFont typeface="Wingdings" pitchFamily="2" charset="2"/>
              <a:buChar char="è"/>
            </a:pPr>
            <a:r>
              <a:rPr lang="es-ES" altLang="es-ES" sz="1400" dirty="0">
                <a:solidFill>
                  <a:srgbClr val="333333"/>
                </a:solidFill>
                <a:latin typeface="Century Gothic" pitchFamily="34" charset="0"/>
              </a:rPr>
              <a:t> </a:t>
            </a:r>
            <a:r>
              <a:rPr lang="es-ES" altLang="es-ES" sz="1400" dirty="0" smtClean="0">
                <a:solidFill>
                  <a:srgbClr val="333333"/>
                </a:solidFill>
                <a:latin typeface="Century Gothic" pitchFamily="34" charset="0"/>
              </a:rPr>
              <a:t>Desde 2011 aumenta ligeramente el consumo de las sustancias legales: tabaco, alcohol e hipnosedantes</a:t>
            </a:r>
            <a:r>
              <a:rPr lang="es-ES" altLang="es-ES" sz="1400" b="1" dirty="0" smtClean="0">
                <a:solidFill>
                  <a:srgbClr val="333333"/>
                </a:solidFill>
                <a:latin typeface="Century Gothic" pitchFamily="34" charset="0"/>
              </a:rPr>
              <a:t>.</a:t>
            </a:r>
            <a:endParaRPr lang="es-ES" altLang="es-ES" sz="1400" b="1" dirty="0">
              <a:solidFill>
                <a:srgbClr val="333333"/>
              </a:solidFill>
              <a:latin typeface="Century Gothic" pitchFamily="34" charset="0"/>
            </a:endParaRPr>
          </a:p>
          <a:p>
            <a:pPr algn="just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006699"/>
              </a:buClr>
              <a:buFont typeface="Wingdings" pitchFamily="2" charset="2"/>
              <a:buChar char="è"/>
            </a:pPr>
            <a:r>
              <a:rPr lang="es-ES" altLang="es-ES" sz="1400" dirty="0">
                <a:solidFill>
                  <a:srgbClr val="333333"/>
                </a:solidFill>
                <a:latin typeface="Century Gothic" pitchFamily="34" charset="0"/>
              </a:rPr>
              <a:t> </a:t>
            </a:r>
            <a:r>
              <a:rPr lang="es-ES" altLang="es-ES" sz="1400" dirty="0" smtClean="0">
                <a:solidFill>
                  <a:srgbClr val="333333"/>
                </a:solidFill>
                <a:latin typeface="Century Gothic" pitchFamily="34" charset="0"/>
              </a:rPr>
              <a:t>Disminuye ligeramente el consumo de las sustancias ilegales</a:t>
            </a:r>
            <a:r>
              <a:rPr lang="es-ES" altLang="es-ES" sz="1400" b="1" dirty="0" smtClean="0">
                <a:solidFill>
                  <a:srgbClr val="333333"/>
                </a:solidFill>
                <a:latin typeface="Century Gothic" pitchFamily="34" charset="0"/>
              </a:rPr>
              <a:t>.</a:t>
            </a:r>
            <a:endParaRPr lang="es-ES" altLang="es-ES" sz="1400" b="1" dirty="0">
              <a:solidFill>
                <a:srgbClr val="333333"/>
              </a:solidFill>
              <a:latin typeface="Century Gothic" pitchFamily="34" charset="0"/>
            </a:endParaRPr>
          </a:p>
        </p:txBody>
      </p:sp>
      <p:sp>
        <p:nvSpPr>
          <p:cNvPr id="12" name="Rectangle 52"/>
          <p:cNvSpPr>
            <a:spLocks noChangeArrowheads="1"/>
          </p:cNvSpPr>
          <p:nvPr/>
        </p:nvSpPr>
        <p:spPr bwMode="auto">
          <a:xfrm>
            <a:off x="0" y="6643688"/>
            <a:ext cx="219002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ES" sz="800" dirty="0" smtClean="0">
                <a:solidFill>
                  <a:srgbClr val="333333"/>
                </a:solidFill>
                <a:latin typeface="Century Gothic" pitchFamily="34" charset="0"/>
              </a:rPr>
              <a:t>EDADES 2013/2014. USID. DGPNSD. MSSSI</a:t>
            </a:r>
            <a:endParaRPr lang="es-ES" altLang="es-ES" sz="800" dirty="0">
              <a:solidFill>
                <a:srgbClr val="333333"/>
              </a:solidFill>
              <a:latin typeface="Century Gothic" pitchFamily="34" charset="0"/>
            </a:endParaRPr>
          </a:p>
        </p:txBody>
      </p:sp>
      <p:cxnSp>
        <p:nvCxnSpPr>
          <p:cNvPr id="29" name="28 Conector recto"/>
          <p:cNvCxnSpPr>
            <a:cxnSpLocks noChangeAspect="1"/>
          </p:cNvCxnSpPr>
          <p:nvPr/>
        </p:nvCxnSpPr>
        <p:spPr>
          <a:xfrm flipV="1">
            <a:off x="1619672" y="2224546"/>
            <a:ext cx="531068" cy="241395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"/>
          <p:cNvCxnSpPr>
            <a:cxnSpLocks noChangeAspect="1"/>
          </p:cNvCxnSpPr>
          <p:nvPr/>
        </p:nvCxnSpPr>
        <p:spPr>
          <a:xfrm flipV="1">
            <a:off x="1643923" y="2276872"/>
            <a:ext cx="531068" cy="241395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25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" name="Rectangle 14"/>
          <p:cNvSpPr>
            <a:spLocks noChangeArrowheads="1"/>
          </p:cNvSpPr>
          <p:nvPr/>
        </p:nvSpPr>
        <p:spPr bwMode="auto">
          <a:xfrm>
            <a:off x="7596336" y="3789363"/>
            <a:ext cx="684076" cy="2447925"/>
          </a:xfrm>
          <a:prstGeom prst="rect">
            <a:avLst/>
          </a:prstGeom>
          <a:solidFill>
            <a:schemeClr val="accent5">
              <a:alpha val="50000"/>
            </a:schemeClr>
          </a:solidFill>
          <a:ln w="38100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>
              <a:solidFill>
                <a:srgbClr val="000000"/>
              </a:solidFill>
            </a:endParaRPr>
          </a:p>
        </p:txBody>
      </p:sp>
      <p:graphicFrame>
        <p:nvGraphicFramePr>
          <p:cNvPr id="14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2794352"/>
              </p:ext>
            </p:extLst>
          </p:nvPr>
        </p:nvGraphicFramePr>
        <p:xfrm>
          <a:off x="0" y="1419225"/>
          <a:ext cx="9108504" cy="4962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0" y="260350"/>
            <a:ext cx="71643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Aft>
                <a:spcPct val="20000"/>
              </a:spcAft>
              <a:buFontTx/>
              <a:buNone/>
            </a:pPr>
            <a:r>
              <a:rPr lang="es-ES_tradnl" altLang="es-ES">
                <a:solidFill>
                  <a:srgbClr val="FFFFFF"/>
                </a:solidFill>
                <a:latin typeface="Century Gothic" pitchFamily="34" charset="0"/>
              </a:rPr>
              <a:t>Proporción consumidores drogas</a:t>
            </a:r>
            <a:endParaRPr lang="es-ES" altLang="es-ES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3030900" y="1300957"/>
            <a:ext cx="48974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ES" altLang="es-ES" sz="1800" b="1" dirty="0">
                <a:solidFill>
                  <a:srgbClr val="333333"/>
                </a:solidFill>
                <a:latin typeface="Century Gothic" pitchFamily="34" charset="0"/>
              </a:rPr>
              <a:t>Últimos 12 meses, según sexo</a:t>
            </a:r>
          </a:p>
        </p:txBody>
      </p:sp>
      <p:sp>
        <p:nvSpPr>
          <p:cNvPr id="7173" name="Rectangle 8" descr="Diagonal hacia abajo clara"/>
          <p:cNvSpPr>
            <a:spLocks noChangeArrowheads="1"/>
          </p:cNvSpPr>
          <p:nvPr/>
        </p:nvSpPr>
        <p:spPr bwMode="auto">
          <a:xfrm>
            <a:off x="6486887" y="1373982"/>
            <a:ext cx="215900" cy="215900"/>
          </a:xfrm>
          <a:prstGeom prst="rect">
            <a:avLst/>
          </a:prstGeom>
          <a:pattFill prst="ltDnDiag">
            <a:fgClr>
              <a:schemeClr val="bg1"/>
            </a:fgClr>
            <a:bgClr>
              <a:srgbClr val="99CCFF"/>
            </a:bgClr>
          </a:pattFill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>
              <a:solidFill>
                <a:srgbClr val="000000"/>
              </a:solidFill>
            </a:endParaRPr>
          </a:p>
        </p:txBody>
      </p:sp>
      <p:pic>
        <p:nvPicPr>
          <p:cNvPr id="717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812" y="1229519"/>
            <a:ext cx="26511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10" descr="Diagonal hacia abajo oscura"/>
          <p:cNvSpPr>
            <a:spLocks noChangeArrowheads="1"/>
          </p:cNvSpPr>
          <p:nvPr/>
        </p:nvSpPr>
        <p:spPr bwMode="auto">
          <a:xfrm>
            <a:off x="7279050" y="1373982"/>
            <a:ext cx="215900" cy="215900"/>
          </a:xfrm>
          <a:prstGeom prst="rect">
            <a:avLst/>
          </a:prstGeom>
          <a:pattFill prst="dkDnDiag">
            <a:fgClr>
              <a:schemeClr val="bg1"/>
            </a:fgClr>
            <a:bgClr>
              <a:srgbClr val="CC00FF"/>
            </a:bgClr>
          </a:pattFill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>
              <a:solidFill>
                <a:srgbClr val="000000"/>
              </a:solidFill>
            </a:endParaRPr>
          </a:p>
        </p:txBody>
      </p:sp>
      <p:pic>
        <p:nvPicPr>
          <p:cNvPr id="7176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412" y="1229519"/>
            <a:ext cx="233363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 Box 6"/>
          <p:cNvSpPr txBox="1">
            <a:spLocks noChangeArrowheads="1"/>
          </p:cNvSpPr>
          <p:nvPr/>
        </p:nvSpPr>
        <p:spPr bwMode="auto">
          <a:xfrm>
            <a:off x="2771775" y="2060575"/>
            <a:ext cx="5614988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9933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006699"/>
              </a:buClr>
              <a:buFont typeface="Wingdings" pitchFamily="2" charset="2"/>
              <a:buChar char="è"/>
            </a:pPr>
            <a:r>
              <a:rPr lang="es-ES" altLang="es-ES" sz="1400" dirty="0">
                <a:solidFill>
                  <a:srgbClr val="333333"/>
                </a:solidFill>
                <a:latin typeface="Century Gothic" pitchFamily="34" charset="0"/>
              </a:rPr>
              <a:t>El consumo de </a:t>
            </a:r>
            <a:r>
              <a:rPr lang="es-ES" altLang="es-ES" sz="1400" b="1" dirty="0">
                <a:solidFill>
                  <a:srgbClr val="333333"/>
                </a:solidFill>
                <a:latin typeface="Century Gothic" pitchFamily="34" charset="0"/>
              </a:rPr>
              <a:t>drogas tanto legales</a:t>
            </a:r>
            <a:r>
              <a:rPr lang="es-ES" altLang="es-ES" sz="1400" dirty="0">
                <a:solidFill>
                  <a:srgbClr val="333333"/>
                </a:solidFill>
                <a:latin typeface="Century Gothic" pitchFamily="34" charset="0"/>
              </a:rPr>
              <a:t> como </a:t>
            </a:r>
            <a:r>
              <a:rPr lang="es-ES" altLang="es-ES" sz="1400" b="1" dirty="0">
                <a:solidFill>
                  <a:srgbClr val="333333"/>
                </a:solidFill>
                <a:latin typeface="Century Gothic" pitchFamily="34" charset="0"/>
              </a:rPr>
              <a:t>ilegales</a:t>
            </a:r>
            <a:r>
              <a:rPr lang="es-ES" altLang="es-ES" sz="1400" dirty="0">
                <a:solidFill>
                  <a:srgbClr val="333333"/>
                </a:solidFill>
                <a:latin typeface="Century Gothic" pitchFamily="34" charset="0"/>
              </a:rPr>
              <a:t> está </a:t>
            </a:r>
            <a:r>
              <a:rPr lang="es-ES" altLang="es-ES" sz="1400" b="1" u="sng" dirty="0">
                <a:solidFill>
                  <a:srgbClr val="333333"/>
                </a:solidFill>
                <a:latin typeface="Century Gothic" pitchFamily="34" charset="0"/>
              </a:rPr>
              <a:t>más extendido entre los hombres</a:t>
            </a:r>
            <a:r>
              <a:rPr lang="es-ES" altLang="es-ES" sz="1400" b="1" dirty="0">
                <a:solidFill>
                  <a:srgbClr val="333333"/>
                </a:solidFill>
                <a:latin typeface="Century Gothic" pitchFamily="34" charset="0"/>
              </a:rPr>
              <a:t>,</a:t>
            </a:r>
            <a:r>
              <a:rPr lang="es-ES" altLang="es-ES" sz="1400" dirty="0">
                <a:solidFill>
                  <a:srgbClr val="333333"/>
                </a:solidFill>
                <a:latin typeface="Century Gothic" pitchFamily="34" charset="0"/>
              </a:rPr>
              <a:t> excepto los </a:t>
            </a:r>
            <a:r>
              <a:rPr lang="es-ES" altLang="es-ES" sz="1400" dirty="0" err="1">
                <a:solidFill>
                  <a:srgbClr val="333333"/>
                </a:solidFill>
                <a:latin typeface="Century Gothic" pitchFamily="34" charset="0"/>
              </a:rPr>
              <a:t>hipnosedantes</a:t>
            </a:r>
            <a:r>
              <a:rPr lang="es-ES" altLang="es-ES" sz="1400" dirty="0">
                <a:solidFill>
                  <a:srgbClr val="333333"/>
                </a:solidFill>
                <a:latin typeface="Century Gothic" pitchFamily="34" charset="0"/>
              </a:rPr>
              <a:t> donde la proporción de mujeres consumidoras duplica a la de varones.</a:t>
            </a:r>
          </a:p>
        </p:txBody>
      </p:sp>
      <p:sp>
        <p:nvSpPr>
          <p:cNvPr id="15" name="Rectangle 52"/>
          <p:cNvSpPr>
            <a:spLocks noChangeArrowheads="1"/>
          </p:cNvSpPr>
          <p:nvPr/>
        </p:nvSpPr>
        <p:spPr bwMode="auto">
          <a:xfrm>
            <a:off x="0" y="6643688"/>
            <a:ext cx="123303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ES" sz="800" dirty="0">
                <a:solidFill>
                  <a:srgbClr val="333333"/>
                </a:solidFill>
                <a:latin typeface="Century Gothic" pitchFamily="34" charset="0"/>
              </a:rPr>
              <a:t>s</a:t>
            </a:r>
            <a:r>
              <a:rPr lang="es-ES" altLang="es-ES" sz="800" dirty="0" smtClean="0">
                <a:solidFill>
                  <a:srgbClr val="333333"/>
                </a:solidFill>
                <a:latin typeface="Century Gothic" pitchFamily="34" charset="0"/>
              </a:rPr>
              <a:t>r: Sin receta médica</a:t>
            </a:r>
            <a:endParaRPr lang="es-ES" altLang="es-ES" sz="800" dirty="0">
              <a:solidFill>
                <a:srgbClr val="333333"/>
              </a:solidFill>
              <a:latin typeface="Century Gothic" pitchFamily="34" charset="0"/>
            </a:endParaRPr>
          </a:p>
        </p:txBody>
      </p:sp>
      <p:sp>
        <p:nvSpPr>
          <p:cNvPr id="12" name="Rectangle 52"/>
          <p:cNvSpPr>
            <a:spLocks noChangeArrowheads="1"/>
          </p:cNvSpPr>
          <p:nvPr/>
        </p:nvSpPr>
        <p:spPr bwMode="auto">
          <a:xfrm>
            <a:off x="-1" y="6535966"/>
            <a:ext cx="219002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ES" sz="800" dirty="0" smtClean="0">
                <a:solidFill>
                  <a:srgbClr val="333333"/>
                </a:solidFill>
                <a:latin typeface="Century Gothic" pitchFamily="34" charset="0"/>
              </a:rPr>
              <a:t>EDADES 2013/2014. USID. DGPNSD. MSSSI</a:t>
            </a:r>
            <a:endParaRPr lang="es-ES" altLang="es-ES" sz="800" dirty="0">
              <a:solidFill>
                <a:srgbClr val="333333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42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Rectangle 12"/>
          <p:cNvSpPr>
            <a:spLocks noChangeArrowheads="1"/>
          </p:cNvSpPr>
          <p:nvPr/>
        </p:nvSpPr>
        <p:spPr bwMode="auto">
          <a:xfrm>
            <a:off x="899593" y="2229740"/>
            <a:ext cx="1296144" cy="4032448"/>
          </a:xfrm>
          <a:prstGeom prst="rect">
            <a:avLst/>
          </a:prstGeom>
          <a:solidFill>
            <a:schemeClr val="accent5">
              <a:alpha val="50000"/>
            </a:schemeClr>
          </a:solidFill>
          <a:ln w="38100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8202" name="Rectangle 13"/>
          <p:cNvSpPr>
            <a:spLocks noChangeArrowheads="1"/>
          </p:cNvSpPr>
          <p:nvPr/>
        </p:nvSpPr>
        <p:spPr bwMode="auto">
          <a:xfrm>
            <a:off x="4279900" y="3056734"/>
            <a:ext cx="1189038" cy="2303462"/>
          </a:xfrm>
          <a:prstGeom prst="rect">
            <a:avLst/>
          </a:prstGeom>
          <a:solidFill>
            <a:schemeClr val="accent5">
              <a:alpha val="50000"/>
            </a:schemeClr>
          </a:solidFill>
          <a:ln w="38100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>
              <a:solidFill>
                <a:srgbClr val="000000"/>
              </a:solidFill>
            </a:endParaRPr>
          </a:p>
        </p:txBody>
      </p:sp>
      <p:graphicFrame>
        <p:nvGraphicFramePr>
          <p:cNvPr id="1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5788501"/>
              </p:ext>
            </p:extLst>
          </p:nvPr>
        </p:nvGraphicFramePr>
        <p:xfrm>
          <a:off x="0" y="1341437"/>
          <a:ext cx="9144000" cy="5111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2478087" y="1419225"/>
            <a:ext cx="61928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ES" altLang="es-ES" sz="1800" b="1" dirty="0">
                <a:solidFill>
                  <a:srgbClr val="333333"/>
                </a:solidFill>
                <a:latin typeface="Century Gothic" pitchFamily="34" charset="0"/>
              </a:rPr>
              <a:t>Últimos 12 meses, según edad             </a:t>
            </a:r>
            <a:r>
              <a:rPr lang="es-ES" altLang="es-ES" sz="1100" b="1" dirty="0">
                <a:solidFill>
                  <a:srgbClr val="333333"/>
                </a:solidFill>
                <a:latin typeface="Century Gothic" pitchFamily="34" charset="0"/>
              </a:rPr>
              <a:t>15-17                          18-64</a:t>
            </a:r>
          </a:p>
        </p:txBody>
      </p:sp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0" y="260350"/>
            <a:ext cx="71643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Aft>
                <a:spcPct val="20000"/>
              </a:spcAft>
              <a:buFontTx/>
              <a:buNone/>
            </a:pPr>
            <a:r>
              <a:rPr lang="es-ES_tradnl" altLang="es-ES">
                <a:solidFill>
                  <a:srgbClr val="FFFFFF"/>
                </a:solidFill>
                <a:latin typeface="Century Gothic" pitchFamily="34" charset="0"/>
              </a:rPr>
              <a:t>Proporción consumidores drogas</a:t>
            </a:r>
            <a:endParaRPr lang="es-ES" altLang="es-ES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8196" name="Rectangle 6" descr="Diagonal hacia abajo clara"/>
          <p:cNvSpPr>
            <a:spLocks noChangeArrowheads="1"/>
          </p:cNvSpPr>
          <p:nvPr/>
        </p:nvSpPr>
        <p:spPr bwMode="auto">
          <a:xfrm>
            <a:off x="6155456" y="1495425"/>
            <a:ext cx="215900" cy="215900"/>
          </a:xfrm>
          <a:prstGeom prst="rect">
            <a:avLst/>
          </a:prstGeom>
          <a:pattFill prst="ltDnDiag">
            <a:fgClr>
              <a:schemeClr val="bg1"/>
            </a:fgClr>
            <a:bgClr>
              <a:srgbClr val="99CCFF"/>
            </a:bgClr>
          </a:pattFill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8197" name="Rectangle 7" descr="Diagonal hacia abajo clara"/>
          <p:cNvSpPr>
            <a:spLocks noChangeArrowheads="1"/>
          </p:cNvSpPr>
          <p:nvPr/>
        </p:nvSpPr>
        <p:spPr bwMode="auto">
          <a:xfrm>
            <a:off x="7452444" y="1495425"/>
            <a:ext cx="215900" cy="215900"/>
          </a:xfrm>
          <a:prstGeom prst="rect">
            <a:avLst/>
          </a:prstGeom>
          <a:pattFill prst="ltDnDiag">
            <a:fgClr>
              <a:schemeClr val="bg1"/>
            </a:fgClr>
            <a:bgClr>
              <a:schemeClr val="folHlink"/>
            </a:bgClr>
          </a:pattFill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>
              <a:solidFill>
                <a:srgbClr val="000000"/>
              </a:solidFill>
            </a:endParaRPr>
          </a:p>
        </p:txBody>
      </p:sp>
      <p:pic>
        <p:nvPicPr>
          <p:cNvPr id="8198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381" y="1350962"/>
            <a:ext cx="2794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350962"/>
            <a:ext cx="42068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52"/>
          <p:cNvSpPr>
            <a:spLocks noChangeArrowheads="1"/>
          </p:cNvSpPr>
          <p:nvPr/>
        </p:nvSpPr>
        <p:spPr bwMode="auto">
          <a:xfrm>
            <a:off x="0" y="6643688"/>
            <a:ext cx="123303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ES" sz="800" dirty="0">
                <a:solidFill>
                  <a:srgbClr val="333333"/>
                </a:solidFill>
                <a:latin typeface="Century Gothic" pitchFamily="34" charset="0"/>
              </a:rPr>
              <a:t>s</a:t>
            </a:r>
            <a:r>
              <a:rPr lang="es-ES" altLang="es-ES" sz="800" dirty="0" smtClean="0">
                <a:solidFill>
                  <a:srgbClr val="333333"/>
                </a:solidFill>
                <a:latin typeface="Century Gothic" pitchFamily="34" charset="0"/>
              </a:rPr>
              <a:t>r: Sin receta médica</a:t>
            </a:r>
            <a:endParaRPr lang="es-ES" altLang="es-ES" sz="800" dirty="0">
              <a:solidFill>
                <a:srgbClr val="333333"/>
              </a:solidFill>
              <a:latin typeface="Century Gothic" pitchFamily="34" charset="0"/>
            </a:endParaRPr>
          </a:p>
        </p:txBody>
      </p:sp>
      <p:sp>
        <p:nvSpPr>
          <p:cNvPr id="12" name="Rectangle 52"/>
          <p:cNvSpPr>
            <a:spLocks noChangeArrowheads="1"/>
          </p:cNvSpPr>
          <p:nvPr/>
        </p:nvSpPr>
        <p:spPr bwMode="auto">
          <a:xfrm>
            <a:off x="-1" y="6535966"/>
            <a:ext cx="219002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ES" sz="800" dirty="0" smtClean="0">
                <a:solidFill>
                  <a:srgbClr val="333333"/>
                </a:solidFill>
                <a:latin typeface="Century Gothic" pitchFamily="34" charset="0"/>
              </a:rPr>
              <a:t>EDADES 2013/2014. USID. DGPNSD. MSSSI</a:t>
            </a:r>
            <a:endParaRPr lang="es-ES" altLang="es-ES" sz="800" dirty="0">
              <a:solidFill>
                <a:srgbClr val="333333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7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468313" y="4869160"/>
            <a:ext cx="5327650" cy="1008112"/>
          </a:xfrm>
          <a:prstGeom prst="rect">
            <a:avLst/>
          </a:prstGeom>
          <a:solidFill>
            <a:schemeClr val="accent5">
              <a:alpha val="50000"/>
            </a:schemeClr>
          </a:solidFill>
          <a:ln w="38100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>
              <a:solidFill>
                <a:srgbClr val="000000"/>
              </a:solidFill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1273420"/>
              </p:ext>
            </p:extLst>
          </p:nvPr>
        </p:nvGraphicFramePr>
        <p:xfrm>
          <a:off x="50800" y="1751013"/>
          <a:ext cx="8366125" cy="4549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0" y="260350"/>
            <a:ext cx="71643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Aft>
                <a:spcPct val="20000"/>
              </a:spcAft>
              <a:buFontTx/>
              <a:buNone/>
            </a:pPr>
            <a:r>
              <a:rPr lang="es-ES_tradnl" altLang="es-ES">
                <a:solidFill>
                  <a:srgbClr val="FFFFFF"/>
                </a:solidFill>
                <a:latin typeface="Century Gothic" pitchFamily="34" charset="0"/>
              </a:rPr>
              <a:t>Edad media inicio en el consumo</a:t>
            </a:r>
            <a:endParaRPr lang="es-ES" altLang="es-ES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10245" name="Text Box 12"/>
          <p:cNvSpPr txBox="1">
            <a:spLocks noChangeArrowheads="1"/>
          </p:cNvSpPr>
          <p:nvPr/>
        </p:nvSpPr>
        <p:spPr bwMode="auto">
          <a:xfrm>
            <a:off x="5940425" y="4940300"/>
            <a:ext cx="13684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99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s-ES" altLang="es-ES" sz="1400" dirty="0">
                <a:solidFill>
                  <a:srgbClr val="333333"/>
                </a:solidFill>
                <a:latin typeface="Century Gothic" pitchFamily="34" charset="0"/>
              </a:rPr>
              <a:t>Drogas de inicio</a:t>
            </a:r>
            <a:r>
              <a:rPr lang="es-ES" altLang="es-ES" sz="1400" b="1" dirty="0">
                <a:solidFill>
                  <a:srgbClr val="333333"/>
                </a:solidFill>
                <a:latin typeface="Century Gothic" pitchFamily="34" charset="0"/>
              </a:rPr>
              <a:t> más temprano</a:t>
            </a:r>
          </a:p>
        </p:txBody>
      </p:sp>
      <p:sp>
        <p:nvSpPr>
          <p:cNvPr id="10246" name="Rectangle 8"/>
          <p:cNvSpPr>
            <a:spLocks noChangeArrowheads="1"/>
          </p:cNvSpPr>
          <p:nvPr/>
        </p:nvSpPr>
        <p:spPr bwMode="auto">
          <a:xfrm>
            <a:off x="539750" y="1052513"/>
            <a:ext cx="813593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99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ES" sz="1400">
                <a:solidFill>
                  <a:srgbClr val="333333"/>
                </a:solidFill>
                <a:latin typeface="Century Gothic" pitchFamily="34" charset="0"/>
              </a:rPr>
              <a:t>La </a:t>
            </a:r>
            <a:r>
              <a:rPr lang="es-ES" altLang="es-ES" sz="1400" b="1">
                <a:solidFill>
                  <a:srgbClr val="333333"/>
                </a:solidFill>
                <a:latin typeface="Century Gothic" pitchFamily="34" charset="0"/>
              </a:rPr>
              <a:t>edad media</a:t>
            </a:r>
            <a:r>
              <a:rPr lang="es-ES" altLang="es-ES" sz="1400">
                <a:solidFill>
                  <a:srgbClr val="333333"/>
                </a:solidFill>
                <a:latin typeface="Century Gothic" pitchFamily="34" charset="0"/>
              </a:rPr>
              <a:t> de inicio en el consumo de las diferentes drogas se mantiene </a:t>
            </a:r>
            <a:r>
              <a:rPr lang="es-ES" altLang="es-ES" sz="1400" b="1">
                <a:solidFill>
                  <a:srgbClr val="333333"/>
                </a:solidFill>
                <a:latin typeface="Century Gothic" pitchFamily="34" charset="0"/>
              </a:rPr>
              <a:t>estable </a:t>
            </a:r>
          </a:p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ES" sz="1400">
                <a:solidFill>
                  <a:srgbClr val="333333"/>
                </a:solidFill>
                <a:latin typeface="Century Gothic" pitchFamily="34" charset="0"/>
              </a:rPr>
              <a:t>con respecto a ediciones anteriores de la encuesta</a:t>
            </a:r>
          </a:p>
        </p:txBody>
      </p:sp>
      <p:sp>
        <p:nvSpPr>
          <p:cNvPr id="10247" name="Line 9"/>
          <p:cNvSpPr>
            <a:spLocks noChangeShapeType="1"/>
          </p:cNvSpPr>
          <p:nvPr/>
        </p:nvSpPr>
        <p:spPr bwMode="auto">
          <a:xfrm>
            <a:off x="1042988" y="2133600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4000">
              <a:solidFill>
                <a:srgbClr val="000000"/>
              </a:solidFill>
            </a:endParaRPr>
          </a:p>
        </p:txBody>
      </p:sp>
      <p:sp>
        <p:nvSpPr>
          <p:cNvPr id="10248" name="Line 10"/>
          <p:cNvSpPr>
            <a:spLocks noChangeShapeType="1"/>
          </p:cNvSpPr>
          <p:nvPr/>
        </p:nvSpPr>
        <p:spPr bwMode="auto">
          <a:xfrm>
            <a:off x="899592" y="2492375"/>
            <a:ext cx="129592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4000">
              <a:solidFill>
                <a:srgbClr val="000000"/>
              </a:solidFill>
            </a:endParaRPr>
          </a:p>
        </p:txBody>
      </p:sp>
      <p:sp>
        <p:nvSpPr>
          <p:cNvPr id="10249" name="Line 11"/>
          <p:cNvSpPr>
            <a:spLocks noChangeShapeType="1"/>
          </p:cNvSpPr>
          <p:nvPr/>
        </p:nvSpPr>
        <p:spPr bwMode="auto">
          <a:xfrm>
            <a:off x="1187450" y="2781300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4000">
              <a:solidFill>
                <a:srgbClr val="000000"/>
              </a:solidFill>
            </a:endParaRPr>
          </a:p>
        </p:txBody>
      </p:sp>
      <p:sp>
        <p:nvSpPr>
          <p:cNvPr id="10250" name="Line 12"/>
          <p:cNvSpPr>
            <a:spLocks noChangeShapeType="1"/>
          </p:cNvSpPr>
          <p:nvPr/>
        </p:nvSpPr>
        <p:spPr bwMode="auto">
          <a:xfrm>
            <a:off x="1619250" y="3141663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4000">
              <a:solidFill>
                <a:srgbClr val="000000"/>
              </a:solidFill>
            </a:endParaRPr>
          </a:p>
        </p:txBody>
      </p:sp>
      <p:sp>
        <p:nvSpPr>
          <p:cNvPr id="13" name="Rectangle 52"/>
          <p:cNvSpPr>
            <a:spLocks noChangeArrowheads="1"/>
          </p:cNvSpPr>
          <p:nvPr/>
        </p:nvSpPr>
        <p:spPr bwMode="auto">
          <a:xfrm>
            <a:off x="0" y="6643688"/>
            <a:ext cx="123303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ES" sz="800" dirty="0">
                <a:solidFill>
                  <a:srgbClr val="333333"/>
                </a:solidFill>
                <a:latin typeface="Century Gothic" pitchFamily="34" charset="0"/>
              </a:rPr>
              <a:t>s</a:t>
            </a:r>
            <a:r>
              <a:rPr lang="es-ES" altLang="es-ES" sz="800" dirty="0" smtClean="0">
                <a:solidFill>
                  <a:srgbClr val="333333"/>
                </a:solidFill>
                <a:latin typeface="Century Gothic" pitchFamily="34" charset="0"/>
              </a:rPr>
              <a:t>r: Sin receta médica</a:t>
            </a:r>
            <a:endParaRPr lang="es-ES" altLang="es-ES" sz="800" dirty="0">
              <a:solidFill>
                <a:srgbClr val="333333"/>
              </a:solidFill>
              <a:latin typeface="Century Gothic" pitchFamily="34" charset="0"/>
            </a:endParaRPr>
          </a:p>
        </p:txBody>
      </p:sp>
      <p:sp>
        <p:nvSpPr>
          <p:cNvPr id="12" name="Rectangle 52"/>
          <p:cNvSpPr>
            <a:spLocks noChangeArrowheads="1"/>
          </p:cNvSpPr>
          <p:nvPr/>
        </p:nvSpPr>
        <p:spPr bwMode="auto">
          <a:xfrm>
            <a:off x="0" y="6528597"/>
            <a:ext cx="219002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ES" sz="800" dirty="0" smtClean="0">
                <a:solidFill>
                  <a:srgbClr val="333333"/>
                </a:solidFill>
                <a:latin typeface="Century Gothic" pitchFamily="34" charset="0"/>
              </a:rPr>
              <a:t>EDADES 2013/2014. USID. DGPNSD. MSSSI</a:t>
            </a:r>
            <a:endParaRPr lang="es-ES" altLang="es-ES" sz="800" dirty="0">
              <a:solidFill>
                <a:srgbClr val="333333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8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2239</Words>
  <Application>Microsoft Office PowerPoint</Application>
  <PresentationFormat>Presentación en pantalla (4:3)</PresentationFormat>
  <Paragraphs>375</Paragraphs>
  <Slides>32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4" baseType="lpstr">
      <vt:lpstr>Diseño personalizado</vt:lpstr>
      <vt:lpstr>Gráfico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Ministerio de Sanidad, Servicios Sociales e Igualdad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Rosario Sendino Gómez</dc:creator>
  <cp:lastModifiedBy>Papa</cp:lastModifiedBy>
  <cp:revision>20</cp:revision>
  <dcterms:created xsi:type="dcterms:W3CDTF">2014-12-18T17:17:15Z</dcterms:created>
  <dcterms:modified xsi:type="dcterms:W3CDTF">2015-02-27T20:43:47Z</dcterms:modified>
</cp:coreProperties>
</file>